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5"/>
  </p:notesMasterIdLst>
  <p:sldIdLst>
    <p:sldId id="658" r:id="rId2"/>
    <p:sldId id="640" r:id="rId3"/>
    <p:sldId id="655" r:id="rId4"/>
    <p:sldId id="641" r:id="rId5"/>
    <p:sldId id="668" r:id="rId6"/>
    <p:sldId id="662" r:id="rId7"/>
    <p:sldId id="670" r:id="rId8"/>
    <p:sldId id="669" r:id="rId9"/>
    <p:sldId id="667" r:id="rId10"/>
    <p:sldId id="664" r:id="rId11"/>
    <p:sldId id="653" r:id="rId12"/>
    <p:sldId id="661" r:id="rId13"/>
    <p:sldId id="666" r:id="rId14"/>
  </p:sldIdLst>
  <p:sldSz cx="12192000" cy="6858000"/>
  <p:notesSz cx="6858000" cy="9144000"/>
  <p:defaultTex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292"/>
    <p:restoredTop sz="94619"/>
  </p:normalViewPr>
  <p:slideViewPr>
    <p:cSldViewPr snapToGrid="0" snapToObjects="1">
      <p:cViewPr varScale="1">
        <p:scale>
          <a:sx n="131" d="100"/>
          <a:sy n="131" d="100"/>
        </p:scale>
        <p:origin x="520"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tr-T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250F04B-4F3A-A94F-8E8F-F40BD814916B}" type="datetimeFigureOut">
              <a:rPr lang="tr-TR" smtClean="0"/>
              <a:t>25.05.2020</a:t>
            </a:fld>
            <a:endParaRPr lang="tr-T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tr-T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r-T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tr-T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D8067B8-0DB7-8F4B-B819-526318798AAE}" type="slidenum">
              <a:rPr lang="tr-TR" smtClean="0"/>
              <a:t>‹#›</a:t>
            </a:fld>
            <a:endParaRPr lang="tr-TR"/>
          </a:p>
        </p:txBody>
      </p:sp>
    </p:spTree>
    <p:extLst>
      <p:ext uri="{BB962C8B-B14F-4D97-AF65-F5344CB8AC3E}">
        <p14:creationId xmlns:p14="http://schemas.microsoft.com/office/powerpoint/2010/main" val="20876027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0F9EA3-6A70-0F4D-829B-C527444C409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tr-TR"/>
          </a:p>
        </p:txBody>
      </p:sp>
      <p:sp>
        <p:nvSpPr>
          <p:cNvPr id="3" name="Subtitle 2">
            <a:extLst>
              <a:ext uri="{FF2B5EF4-FFF2-40B4-BE49-F238E27FC236}">
                <a16:creationId xmlns:a16="http://schemas.microsoft.com/office/drawing/2014/main" id="{C14770A3-2260-7840-8968-62D8D3CEF07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tr-TR"/>
          </a:p>
        </p:txBody>
      </p:sp>
      <p:sp>
        <p:nvSpPr>
          <p:cNvPr id="4" name="Date Placeholder 3">
            <a:extLst>
              <a:ext uri="{FF2B5EF4-FFF2-40B4-BE49-F238E27FC236}">
                <a16:creationId xmlns:a16="http://schemas.microsoft.com/office/drawing/2014/main" id="{98043346-B018-144B-8388-D76310932CCE}"/>
              </a:ext>
            </a:extLst>
          </p:cNvPr>
          <p:cNvSpPr>
            <a:spLocks noGrp="1"/>
          </p:cNvSpPr>
          <p:nvPr>
            <p:ph type="dt" sz="half" idx="10"/>
          </p:nvPr>
        </p:nvSpPr>
        <p:spPr/>
        <p:txBody>
          <a:bodyPr/>
          <a:lstStyle/>
          <a:p>
            <a:fld id="{8D079B54-2950-1042-988D-8162422116D6}" type="datetimeFigureOut">
              <a:t>25.05.2020</a:t>
            </a:fld>
            <a:endParaRPr lang="tr-TR"/>
          </a:p>
        </p:txBody>
      </p:sp>
      <p:sp>
        <p:nvSpPr>
          <p:cNvPr id="5" name="Footer Placeholder 4">
            <a:extLst>
              <a:ext uri="{FF2B5EF4-FFF2-40B4-BE49-F238E27FC236}">
                <a16:creationId xmlns:a16="http://schemas.microsoft.com/office/drawing/2014/main" id="{21BE8AEF-4BFA-2F41-88DA-3AC5C492F0BE}"/>
              </a:ext>
            </a:extLst>
          </p:cNvPr>
          <p:cNvSpPr>
            <a:spLocks noGrp="1"/>
          </p:cNvSpPr>
          <p:nvPr>
            <p:ph type="ftr" sz="quarter" idx="11"/>
          </p:nvPr>
        </p:nvSpPr>
        <p:spPr/>
        <p:txBody>
          <a:bodyPr/>
          <a:lstStyle/>
          <a:p>
            <a:endParaRPr lang="tr-TR"/>
          </a:p>
        </p:txBody>
      </p:sp>
      <p:sp>
        <p:nvSpPr>
          <p:cNvPr id="6" name="Slide Number Placeholder 5">
            <a:extLst>
              <a:ext uri="{FF2B5EF4-FFF2-40B4-BE49-F238E27FC236}">
                <a16:creationId xmlns:a16="http://schemas.microsoft.com/office/drawing/2014/main" id="{D7182045-2C56-074F-A12B-68B976E7E19D}"/>
              </a:ext>
            </a:extLst>
          </p:cNvPr>
          <p:cNvSpPr>
            <a:spLocks noGrp="1"/>
          </p:cNvSpPr>
          <p:nvPr>
            <p:ph type="sldNum" sz="quarter" idx="12"/>
          </p:nvPr>
        </p:nvSpPr>
        <p:spPr/>
        <p:txBody>
          <a:bodyPr/>
          <a:lstStyle/>
          <a:p>
            <a:fld id="{7DBDA74C-8799-3542-84ED-5F32E1A612D5}" type="slidenum">
              <a:t>‹#›</a:t>
            </a:fld>
            <a:endParaRPr lang="tr-TR"/>
          </a:p>
        </p:txBody>
      </p:sp>
    </p:spTree>
    <p:extLst>
      <p:ext uri="{BB962C8B-B14F-4D97-AF65-F5344CB8AC3E}">
        <p14:creationId xmlns:p14="http://schemas.microsoft.com/office/powerpoint/2010/main" val="38837868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53493F-2F3F-CE4F-9233-A8C0D9B5C952}"/>
              </a:ext>
            </a:extLst>
          </p:cNvPr>
          <p:cNvSpPr>
            <a:spLocks noGrp="1"/>
          </p:cNvSpPr>
          <p:nvPr>
            <p:ph type="title"/>
          </p:nvPr>
        </p:nvSpPr>
        <p:spPr/>
        <p:txBody>
          <a:bodyPr/>
          <a:lstStyle/>
          <a:p>
            <a:r>
              <a:rPr lang="en-US"/>
              <a:t>Click to edit Master title style</a:t>
            </a:r>
            <a:endParaRPr lang="tr-TR"/>
          </a:p>
        </p:txBody>
      </p:sp>
      <p:sp>
        <p:nvSpPr>
          <p:cNvPr id="3" name="Vertical Text Placeholder 2">
            <a:extLst>
              <a:ext uri="{FF2B5EF4-FFF2-40B4-BE49-F238E27FC236}">
                <a16:creationId xmlns:a16="http://schemas.microsoft.com/office/drawing/2014/main" id="{50C0ED3F-DCD4-C545-8458-FA1D2BC563B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r-TR"/>
          </a:p>
        </p:txBody>
      </p:sp>
      <p:sp>
        <p:nvSpPr>
          <p:cNvPr id="4" name="Date Placeholder 3">
            <a:extLst>
              <a:ext uri="{FF2B5EF4-FFF2-40B4-BE49-F238E27FC236}">
                <a16:creationId xmlns:a16="http://schemas.microsoft.com/office/drawing/2014/main" id="{F0A47ED7-A81C-624D-BAB8-F0D2301E6540}"/>
              </a:ext>
            </a:extLst>
          </p:cNvPr>
          <p:cNvSpPr>
            <a:spLocks noGrp="1"/>
          </p:cNvSpPr>
          <p:nvPr>
            <p:ph type="dt" sz="half" idx="10"/>
          </p:nvPr>
        </p:nvSpPr>
        <p:spPr/>
        <p:txBody>
          <a:bodyPr/>
          <a:lstStyle/>
          <a:p>
            <a:fld id="{8D079B54-2950-1042-988D-8162422116D6}" type="datetimeFigureOut">
              <a:t>25.05.2020</a:t>
            </a:fld>
            <a:endParaRPr lang="tr-TR"/>
          </a:p>
        </p:txBody>
      </p:sp>
      <p:sp>
        <p:nvSpPr>
          <p:cNvPr id="5" name="Footer Placeholder 4">
            <a:extLst>
              <a:ext uri="{FF2B5EF4-FFF2-40B4-BE49-F238E27FC236}">
                <a16:creationId xmlns:a16="http://schemas.microsoft.com/office/drawing/2014/main" id="{4B889018-A24E-874F-ADE8-08EFEF39F6AD}"/>
              </a:ext>
            </a:extLst>
          </p:cNvPr>
          <p:cNvSpPr>
            <a:spLocks noGrp="1"/>
          </p:cNvSpPr>
          <p:nvPr>
            <p:ph type="ftr" sz="quarter" idx="11"/>
          </p:nvPr>
        </p:nvSpPr>
        <p:spPr/>
        <p:txBody>
          <a:bodyPr/>
          <a:lstStyle/>
          <a:p>
            <a:endParaRPr lang="tr-TR"/>
          </a:p>
        </p:txBody>
      </p:sp>
      <p:sp>
        <p:nvSpPr>
          <p:cNvPr id="6" name="Slide Number Placeholder 5">
            <a:extLst>
              <a:ext uri="{FF2B5EF4-FFF2-40B4-BE49-F238E27FC236}">
                <a16:creationId xmlns:a16="http://schemas.microsoft.com/office/drawing/2014/main" id="{4CBCE668-1469-7843-9D95-665B7D4833C3}"/>
              </a:ext>
            </a:extLst>
          </p:cNvPr>
          <p:cNvSpPr>
            <a:spLocks noGrp="1"/>
          </p:cNvSpPr>
          <p:nvPr>
            <p:ph type="sldNum" sz="quarter" idx="12"/>
          </p:nvPr>
        </p:nvSpPr>
        <p:spPr/>
        <p:txBody>
          <a:bodyPr/>
          <a:lstStyle/>
          <a:p>
            <a:fld id="{7DBDA74C-8799-3542-84ED-5F32E1A612D5}" type="slidenum">
              <a:t>‹#›</a:t>
            </a:fld>
            <a:endParaRPr lang="tr-TR"/>
          </a:p>
        </p:txBody>
      </p:sp>
    </p:spTree>
    <p:extLst>
      <p:ext uri="{BB962C8B-B14F-4D97-AF65-F5344CB8AC3E}">
        <p14:creationId xmlns:p14="http://schemas.microsoft.com/office/powerpoint/2010/main" val="20044614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6AC5B94-1978-EE42-BCF1-A61BD9CF47F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tr-TR"/>
          </a:p>
        </p:txBody>
      </p:sp>
      <p:sp>
        <p:nvSpPr>
          <p:cNvPr id="3" name="Vertical Text Placeholder 2">
            <a:extLst>
              <a:ext uri="{FF2B5EF4-FFF2-40B4-BE49-F238E27FC236}">
                <a16:creationId xmlns:a16="http://schemas.microsoft.com/office/drawing/2014/main" id="{CA5DE2DC-39FA-6448-AB70-B538145D7E5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r-TR"/>
          </a:p>
        </p:txBody>
      </p:sp>
      <p:sp>
        <p:nvSpPr>
          <p:cNvPr id="4" name="Date Placeholder 3">
            <a:extLst>
              <a:ext uri="{FF2B5EF4-FFF2-40B4-BE49-F238E27FC236}">
                <a16:creationId xmlns:a16="http://schemas.microsoft.com/office/drawing/2014/main" id="{72F1D293-3BC8-B74A-A138-5ED319C2C1B2}"/>
              </a:ext>
            </a:extLst>
          </p:cNvPr>
          <p:cNvSpPr>
            <a:spLocks noGrp="1"/>
          </p:cNvSpPr>
          <p:nvPr>
            <p:ph type="dt" sz="half" idx="10"/>
          </p:nvPr>
        </p:nvSpPr>
        <p:spPr/>
        <p:txBody>
          <a:bodyPr/>
          <a:lstStyle/>
          <a:p>
            <a:fld id="{8D079B54-2950-1042-988D-8162422116D6}" type="datetimeFigureOut">
              <a:t>25.05.2020</a:t>
            </a:fld>
            <a:endParaRPr lang="tr-TR"/>
          </a:p>
        </p:txBody>
      </p:sp>
      <p:sp>
        <p:nvSpPr>
          <p:cNvPr id="5" name="Footer Placeholder 4">
            <a:extLst>
              <a:ext uri="{FF2B5EF4-FFF2-40B4-BE49-F238E27FC236}">
                <a16:creationId xmlns:a16="http://schemas.microsoft.com/office/drawing/2014/main" id="{7C9F5EF8-2283-5A44-B368-E27E4F2791F9}"/>
              </a:ext>
            </a:extLst>
          </p:cNvPr>
          <p:cNvSpPr>
            <a:spLocks noGrp="1"/>
          </p:cNvSpPr>
          <p:nvPr>
            <p:ph type="ftr" sz="quarter" idx="11"/>
          </p:nvPr>
        </p:nvSpPr>
        <p:spPr/>
        <p:txBody>
          <a:bodyPr/>
          <a:lstStyle/>
          <a:p>
            <a:endParaRPr lang="tr-TR"/>
          </a:p>
        </p:txBody>
      </p:sp>
      <p:sp>
        <p:nvSpPr>
          <p:cNvPr id="6" name="Slide Number Placeholder 5">
            <a:extLst>
              <a:ext uri="{FF2B5EF4-FFF2-40B4-BE49-F238E27FC236}">
                <a16:creationId xmlns:a16="http://schemas.microsoft.com/office/drawing/2014/main" id="{557854F7-85D3-4A40-B9FE-A39C308CA866}"/>
              </a:ext>
            </a:extLst>
          </p:cNvPr>
          <p:cNvSpPr>
            <a:spLocks noGrp="1"/>
          </p:cNvSpPr>
          <p:nvPr>
            <p:ph type="sldNum" sz="quarter" idx="12"/>
          </p:nvPr>
        </p:nvSpPr>
        <p:spPr/>
        <p:txBody>
          <a:bodyPr/>
          <a:lstStyle/>
          <a:p>
            <a:fld id="{7DBDA74C-8799-3542-84ED-5F32E1A612D5}" type="slidenum">
              <a:t>‹#›</a:t>
            </a:fld>
            <a:endParaRPr lang="tr-TR"/>
          </a:p>
        </p:txBody>
      </p:sp>
    </p:spTree>
    <p:extLst>
      <p:ext uri="{BB962C8B-B14F-4D97-AF65-F5344CB8AC3E}">
        <p14:creationId xmlns:p14="http://schemas.microsoft.com/office/powerpoint/2010/main" val="38579769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5A74B7-B9D3-CB47-8C3F-30AE58E87CAF}"/>
              </a:ext>
            </a:extLst>
          </p:cNvPr>
          <p:cNvSpPr>
            <a:spLocks noGrp="1"/>
          </p:cNvSpPr>
          <p:nvPr>
            <p:ph type="title"/>
          </p:nvPr>
        </p:nvSpPr>
        <p:spPr/>
        <p:txBody>
          <a:bodyPr/>
          <a:lstStyle/>
          <a:p>
            <a:r>
              <a:rPr lang="en-US"/>
              <a:t>Click to edit Master title style</a:t>
            </a:r>
            <a:endParaRPr lang="tr-TR"/>
          </a:p>
        </p:txBody>
      </p:sp>
      <p:sp>
        <p:nvSpPr>
          <p:cNvPr id="3" name="Content Placeholder 2">
            <a:extLst>
              <a:ext uri="{FF2B5EF4-FFF2-40B4-BE49-F238E27FC236}">
                <a16:creationId xmlns:a16="http://schemas.microsoft.com/office/drawing/2014/main" id="{B6AFF5DD-9FA0-694E-A177-60F8312372F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r-TR"/>
          </a:p>
        </p:txBody>
      </p:sp>
      <p:sp>
        <p:nvSpPr>
          <p:cNvPr id="4" name="Date Placeholder 3">
            <a:extLst>
              <a:ext uri="{FF2B5EF4-FFF2-40B4-BE49-F238E27FC236}">
                <a16:creationId xmlns:a16="http://schemas.microsoft.com/office/drawing/2014/main" id="{E843D732-0AEE-D748-B9BA-9D63CF4D803F}"/>
              </a:ext>
            </a:extLst>
          </p:cNvPr>
          <p:cNvSpPr>
            <a:spLocks noGrp="1"/>
          </p:cNvSpPr>
          <p:nvPr>
            <p:ph type="dt" sz="half" idx="10"/>
          </p:nvPr>
        </p:nvSpPr>
        <p:spPr/>
        <p:txBody>
          <a:bodyPr/>
          <a:lstStyle/>
          <a:p>
            <a:fld id="{8D079B54-2950-1042-988D-8162422116D6}" type="datetimeFigureOut">
              <a:t>25.05.2020</a:t>
            </a:fld>
            <a:endParaRPr lang="tr-TR"/>
          </a:p>
        </p:txBody>
      </p:sp>
      <p:sp>
        <p:nvSpPr>
          <p:cNvPr id="5" name="Footer Placeholder 4">
            <a:extLst>
              <a:ext uri="{FF2B5EF4-FFF2-40B4-BE49-F238E27FC236}">
                <a16:creationId xmlns:a16="http://schemas.microsoft.com/office/drawing/2014/main" id="{64CBEC6E-8F5E-6D44-B81B-44FA0DF0D0C0}"/>
              </a:ext>
            </a:extLst>
          </p:cNvPr>
          <p:cNvSpPr>
            <a:spLocks noGrp="1"/>
          </p:cNvSpPr>
          <p:nvPr>
            <p:ph type="ftr" sz="quarter" idx="11"/>
          </p:nvPr>
        </p:nvSpPr>
        <p:spPr/>
        <p:txBody>
          <a:bodyPr/>
          <a:lstStyle/>
          <a:p>
            <a:endParaRPr lang="tr-TR"/>
          </a:p>
        </p:txBody>
      </p:sp>
      <p:sp>
        <p:nvSpPr>
          <p:cNvPr id="6" name="Slide Number Placeholder 5">
            <a:extLst>
              <a:ext uri="{FF2B5EF4-FFF2-40B4-BE49-F238E27FC236}">
                <a16:creationId xmlns:a16="http://schemas.microsoft.com/office/drawing/2014/main" id="{54F3EF0F-2349-5A41-B72B-7CCA8C0371A3}"/>
              </a:ext>
            </a:extLst>
          </p:cNvPr>
          <p:cNvSpPr>
            <a:spLocks noGrp="1"/>
          </p:cNvSpPr>
          <p:nvPr>
            <p:ph type="sldNum" sz="quarter" idx="12"/>
          </p:nvPr>
        </p:nvSpPr>
        <p:spPr/>
        <p:txBody>
          <a:bodyPr/>
          <a:lstStyle/>
          <a:p>
            <a:fld id="{7DBDA74C-8799-3542-84ED-5F32E1A612D5}" type="slidenum">
              <a:t>‹#›</a:t>
            </a:fld>
            <a:endParaRPr lang="tr-TR"/>
          </a:p>
        </p:txBody>
      </p:sp>
    </p:spTree>
    <p:extLst>
      <p:ext uri="{BB962C8B-B14F-4D97-AF65-F5344CB8AC3E}">
        <p14:creationId xmlns:p14="http://schemas.microsoft.com/office/powerpoint/2010/main" val="33908253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389AD8-4954-0545-9CC0-3EB172D59E8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tr-TR"/>
          </a:p>
        </p:txBody>
      </p:sp>
      <p:sp>
        <p:nvSpPr>
          <p:cNvPr id="3" name="Text Placeholder 2">
            <a:extLst>
              <a:ext uri="{FF2B5EF4-FFF2-40B4-BE49-F238E27FC236}">
                <a16:creationId xmlns:a16="http://schemas.microsoft.com/office/drawing/2014/main" id="{1D1F9173-9AD0-2741-AD85-690A77B752A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1177B61-A030-6440-BFC6-D5B76B6BB716}"/>
              </a:ext>
            </a:extLst>
          </p:cNvPr>
          <p:cNvSpPr>
            <a:spLocks noGrp="1"/>
          </p:cNvSpPr>
          <p:nvPr>
            <p:ph type="dt" sz="half" idx="10"/>
          </p:nvPr>
        </p:nvSpPr>
        <p:spPr/>
        <p:txBody>
          <a:bodyPr/>
          <a:lstStyle/>
          <a:p>
            <a:fld id="{8D079B54-2950-1042-988D-8162422116D6}" type="datetimeFigureOut">
              <a:t>25.05.2020</a:t>
            </a:fld>
            <a:endParaRPr lang="tr-TR"/>
          </a:p>
        </p:txBody>
      </p:sp>
      <p:sp>
        <p:nvSpPr>
          <p:cNvPr id="5" name="Footer Placeholder 4">
            <a:extLst>
              <a:ext uri="{FF2B5EF4-FFF2-40B4-BE49-F238E27FC236}">
                <a16:creationId xmlns:a16="http://schemas.microsoft.com/office/drawing/2014/main" id="{4AA9C2E4-C3C5-B349-93B4-0C3D40C2F0DE}"/>
              </a:ext>
            </a:extLst>
          </p:cNvPr>
          <p:cNvSpPr>
            <a:spLocks noGrp="1"/>
          </p:cNvSpPr>
          <p:nvPr>
            <p:ph type="ftr" sz="quarter" idx="11"/>
          </p:nvPr>
        </p:nvSpPr>
        <p:spPr/>
        <p:txBody>
          <a:bodyPr/>
          <a:lstStyle/>
          <a:p>
            <a:endParaRPr lang="tr-TR"/>
          </a:p>
        </p:txBody>
      </p:sp>
      <p:sp>
        <p:nvSpPr>
          <p:cNvPr id="6" name="Slide Number Placeholder 5">
            <a:extLst>
              <a:ext uri="{FF2B5EF4-FFF2-40B4-BE49-F238E27FC236}">
                <a16:creationId xmlns:a16="http://schemas.microsoft.com/office/drawing/2014/main" id="{0AC0D653-1A82-694D-8C80-990482D79B30}"/>
              </a:ext>
            </a:extLst>
          </p:cNvPr>
          <p:cNvSpPr>
            <a:spLocks noGrp="1"/>
          </p:cNvSpPr>
          <p:nvPr>
            <p:ph type="sldNum" sz="quarter" idx="12"/>
          </p:nvPr>
        </p:nvSpPr>
        <p:spPr/>
        <p:txBody>
          <a:bodyPr/>
          <a:lstStyle/>
          <a:p>
            <a:fld id="{7DBDA74C-8799-3542-84ED-5F32E1A612D5}" type="slidenum">
              <a:t>‹#›</a:t>
            </a:fld>
            <a:endParaRPr lang="tr-TR"/>
          </a:p>
        </p:txBody>
      </p:sp>
    </p:spTree>
    <p:extLst>
      <p:ext uri="{BB962C8B-B14F-4D97-AF65-F5344CB8AC3E}">
        <p14:creationId xmlns:p14="http://schemas.microsoft.com/office/powerpoint/2010/main" val="35825767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158EB-1A95-DD4F-B957-3FC42224E05A}"/>
              </a:ext>
            </a:extLst>
          </p:cNvPr>
          <p:cNvSpPr>
            <a:spLocks noGrp="1"/>
          </p:cNvSpPr>
          <p:nvPr>
            <p:ph type="title"/>
          </p:nvPr>
        </p:nvSpPr>
        <p:spPr/>
        <p:txBody>
          <a:bodyPr/>
          <a:lstStyle/>
          <a:p>
            <a:r>
              <a:rPr lang="en-US"/>
              <a:t>Click to edit Master title style</a:t>
            </a:r>
            <a:endParaRPr lang="tr-TR"/>
          </a:p>
        </p:txBody>
      </p:sp>
      <p:sp>
        <p:nvSpPr>
          <p:cNvPr id="3" name="Content Placeholder 2">
            <a:extLst>
              <a:ext uri="{FF2B5EF4-FFF2-40B4-BE49-F238E27FC236}">
                <a16:creationId xmlns:a16="http://schemas.microsoft.com/office/drawing/2014/main" id="{8417F3A5-5939-D74F-9E44-48A8CE3F549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r-TR"/>
          </a:p>
        </p:txBody>
      </p:sp>
      <p:sp>
        <p:nvSpPr>
          <p:cNvPr id="4" name="Content Placeholder 3">
            <a:extLst>
              <a:ext uri="{FF2B5EF4-FFF2-40B4-BE49-F238E27FC236}">
                <a16:creationId xmlns:a16="http://schemas.microsoft.com/office/drawing/2014/main" id="{B9536AB6-D824-A448-90A9-B24B5B6D32E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r-TR"/>
          </a:p>
        </p:txBody>
      </p:sp>
      <p:sp>
        <p:nvSpPr>
          <p:cNvPr id="5" name="Date Placeholder 4">
            <a:extLst>
              <a:ext uri="{FF2B5EF4-FFF2-40B4-BE49-F238E27FC236}">
                <a16:creationId xmlns:a16="http://schemas.microsoft.com/office/drawing/2014/main" id="{68B2E745-35C3-C941-918D-2D99ECEFA13F}"/>
              </a:ext>
            </a:extLst>
          </p:cNvPr>
          <p:cNvSpPr>
            <a:spLocks noGrp="1"/>
          </p:cNvSpPr>
          <p:nvPr>
            <p:ph type="dt" sz="half" idx="10"/>
          </p:nvPr>
        </p:nvSpPr>
        <p:spPr/>
        <p:txBody>
          <a:bodyPr/>
          <a:lstStyle/>
          <a:p>
            <a:fld id="{8D079B54-2950-1042-988D-8162422116D6}" type="datetimeFigureOut">
              <a:t>25.05.2020</a:t>
            </a:fld>
            <a:endParaRPr lang="tr-TR"/>
          </a:p>
        </p:txBody>
      </p:sp>
      <p:sp>
        <p:nvSpPr>
          <p:cNvPr id="6" name="Footer Placeholder 5">
            <a:extLst>
              <a:ext uri="{FF2B5EF4-FFF2-40B4-BE49-F238E27FC236}">
                <a16:creationId xmlns:a16="http://schemas.microsoft.com/office/drawing/2014/main" id="{ADCDA00A-1F9F-2848-A1FD-32567A2A5AF2}"/>
              </a:ext>
            </a:extLst>
          </p:cNvPr>
          <p:cNvSpPr>
            <a:spLocks noGrp="1"/>
          </p:cNvSpPr>
          <p:nvPr>
            <p:ph type="ftr" sz="quarter" idx="11"/>
          </p:nvPr>
        </p:nvSpPr>
        <p:spPr/>
        <p:txBody>
          <a:bodyPr/>
          <a:lstStyle/>
          <a:p>
            <a:endParaRPr lang="tr-TR"/>
          </a:p>
        </p:txBody>
      </p:sp>
      <p:sp>
        <p:nvSpPr>
          <p:cNvPr id="7" name="Slide Number Placeholder 6">
            <a:extLst>
              <a:ext uri="{FF2B5EF4-FFF2-40B4-BE49-F238E27FC236}">
                <a16:creationId xmlns:a16="http://schemas.microsoft.com/office/drawing/2014/main" id="{B17256E3-F3E3-9346-9246-44E3F15A7DC8}"/>
              </a:ext>
            </a:extLst>
          </p:cNvPr>
          <p:cNvSpPr>
            <a:spLocks noGrp="1"/>
          </p:cNvSpPr>
          <p:nvPr>
            <p:ph type="sldNum" sz="quarter" idx="12"/>
          </p:nvPr>
        </p:nvSpPr>
        <p:spPr/>
        <p:txBody>
          <a:bodyPr/>
          <a:lstStyle/>
          <a:p>
            <a:fld id="{7DBDA74C-8799-3542-84ED-5F32E1A612D5}" type="slidenum">
              <a:t>‹#›</a:t>
            </a:fld>
            <a:endParaRPr lang="tr-TR"/>
          </a:p>
        </p:txBody>
      </p:sp>
    </p:spTree>
    <p:extLst>
      <p:ext uri="{BB962C8B-B14F-4D97-AF65-F5344CB8AC3E}">
        <p14:creationId xmlns:p14="http://schemas.microsoft.com/office/powerpoint/2010/main" val="28162106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654A87-0295-D544-945F-1870F29E998C}"/>
              </a:ext>
            </a:extLst>
          </p:cNvPr>
          <p:cNvSpPr>
            <a:spLocks noGrp="1"/>
          </p:cNvSpPr>
          <p:nvPr>
            <p:ph type="title"/>
          </p:nvPr>
        </p:nvSpPr>
        <p:spPr>
          <a:xfrm>
            <a:off x="839788" y="365125"/>
            <a:ext cx="10515600" cy="1325563"/>
          </a:xfrm>
        </p:spPr>
        <p:txBody>
          <a:bodyPr/>
          <a:lstStyle/>
          <a:p>
            <a:r>
              <a:rPr lang="en-US"/>
              <a:t>Click to edit Master title style</a:t>
            </a:r>
            <a:endParaRPr lang="tr-TR"/>
          </a:p>
        </p:txBody>
      </p:sp>
      <p:sp>
        <p:nvSpPr>
          <p:cNvPr id="3" name="Text Placeholder 2">
            <a:extLst>
              <a:ext uri="{FF2B5EF4-FFF2-40B4-BE49-F238E27FC236}">
                <a16:creationId xmlns:a16="http://schemas.microsoft.com/office/drawing/2014/main" id="{C15F488E-7C54-3E43-A572-AECAEE8ABEB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620F06D-FF4E-B143-95E9-12DD0D64FBF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r-TR"/>
          </a:p>
        </p:txBody>
      </p:sp>
      <p:sp>
        <p:nvSpPr>
          <p:cNvPr id="5" name="Text Placeholder 4">
            <a:extLst>
              <a:ext uri="{FF2B5EF4-FFF2-40B4-BE49-F238E27FC236}">
                <a16:creationId xmlns:a16="http://schemas.microsoft.com/office/drawing/2014/main" id="{FD1B0488-3744-364D-9149-C772ACBACED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F4005BF-1BCF-D64D-9C7A-B6C53E6A189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r-TR"/>
          </a:p>
        </p:txBody>
      </p:sp>
      <p:sp>
        <p:nvSpPr>
          <p:cNvPr id="7" name="Date Placeholder 6">
            <a:extLst>
              <a:ext uri="{FF2B5EF4-FFF2-40B4-BE49-F238E27FC236}">
                <a16:creationId xmlns:a16="http://schemas.microsoft.com/office/drawing/2014/main" id="{1C6DA619-AB99-D247-B298-F9772FF5FF04}"/>
              </a:ext>
            </a:extLst>
          </p:cNvPr>
          <p:cNvSpPr>
            <a:spLocks noGrp="1"/>
          </p:cNvSpPr>
          <p:nvPr>
            <p:ph type="dt" sz="half" idx="10"/>
          </p:nvPr>
        </p:nvSpPr>
        <p:spPr/>
        <p:txBody>
          <a:bodyPr/>
          <a:lstStyle/>
          <a:p>
            <a:fld id="{8D079B54-2950-1042-988D-8162422116D6}" type="datetimeFigureOut">
              <a:t>25.05.2020</a:t>
            </a:fld>
            <a:endParaRPr lang="tr-TR"/>
          </a:p>
        </p:txBody>
      </p:sp>
      <p:sp>
        <p:nvSpPr>
          <p:cNvPr id="8" name="Footer Placeholder 7">
            <a:extLst>
              <a:ext uri="{FF2B5EF4-FFF2-40B4-BE49-F238E27FC236}">
                <a16:creationId xmlns:a16="http://schemas.microsoft.com/office/drawing/2014/main" id="{CAC42EB2-4F51-0F4C-B60A-4F1F81A72EBA}"/>
              </a:ext>
            </a:extLst>
          </p:cNvPr>
          <p:cNvSpPr>
            <a:spLocks noGrp="1"/>
          </p:cNvSpPr>
          <p:nvPr>
            <p:ph type="ftr" sz="quarter" idx="11"/>
          </p:nvPr>
        </p:nvSpPr>
        <p:spPr/>
        <p:txBody>
          <a:bodyPr/>
          <a:lstStyle/>
          <a:p>
            <a:endParaRPr lang="tr-TR"/>
          </a:p>
        </p:txBody>
      </p:sp>
      <p:sp>
        <p:nvSpPr>
          <p:cNvPr id="9" name="Slide Number Placeholder 8">
            <a:extLst>
              <a:ext uri="{FF2B5EF4-FFF2-40B4-BE49-F238E27FC236}">
                <a16:creationId xmlns:a16="http://schemas.microsoft.com/office/drawing/2014/main" id="{888FEAA4-EF15-144A-91F0-A7FE7C245663}"/>
              </a:ext>
            </a:extLst>
          </p:cNvPr>
          <p:cNvSpPr>
            <a:spLocks noGrp="1"/>
          </p:cNvSpPr>
          <p:nvPr>
            <p:ph type="sldNum" sz="quarter" idx="12"/>
          </p:nvPr>
        </p:nvSpPr>
        <p:spPr/>
        <p:txBody>
          <a:bodyPr/>
          <a:lstStyle/>
          <a:p>
            <a:fld id="{7DBDA74C-8799-3542-84ED-5F32E1A612D5}" type="slidenum">
              <a:t>‹#›</a:t>
            </a:fld>
            <a:endParaRPr lang="tr-TR"/>
          </a:p>
        </p:txBody>
      </p:sp>
    </p:spTree>
    <p:extLst>
      <p:ext uri="{BB962C8B-B14F-4D97-AF65-F5344CB8AC3E}">
        <p14:creationId xmlns:p14="http://schemas.microsoft.com/office/powerpoint/2010/main" val="7874188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FDA7C7-1923-CE4A-9881-4B365248C7FF}"/>
              </a:ext>
            </a:extLst>
          </p:cNvPr>
          <p:cNvSpPr>
            <a:spLocks noGrp="1"/>
          </p:cNvSpPr>
          <p:nvPr>
            <p:ph type="title"/>
          </p:nvPr>
        </p:nvSpPr>
        <p:spPr/>
        <p:txBody>
          <a:bodyPr/>
          <a:lstStyle/>
          <a:p>
            <a:r>
              <a:rPr lang="en-US"/>
              <a:t>Click to edit Master title style</a:t>
            </a:r>
            <a:endParaRPr lang="tr-TR"/>
          </a:p>
        </p:txBody>
      </p:sp>
      <p:sp>
        <p:nvSpPr>
          <p:cNvPr id="3" name="Date Placeholder 2">
            <a:extLst>
              <a:ext uri="{FF2B5EF4-FFF2-40B4-BE49-F238E27FC236}">
                <a16:creationId xmlns:a16="http://schemas.microsoft.com/office/drawing/2014/main" id="{AFAD8D27-DFDA-AE4E-A324-B035CCE6D972}"/>
              </a:ext>
            </a:extLst>
          </p:cNvPr>
          <p:cNvSpPr>
            <a:spLocks noGrp="1"/>
          </p:cNvSpPr>
          <p:nvPr>
            <p:ph type="dt" sz="half" idx="10"/>
          </p:nvPr>
        </p:nvSpPr>
        <p:spPr/>
        <p:txBody>
          <a:bodyPr/>
          <a:lstStyle/>
          <a:p>
            <a:fld id="{8D079B54-2950-1042-988D-8162422116D6}" type="datetimeFigureOut">
              <a:t>25.05.2020</a:t>
            </a:fld>
            <a:endParaRPr lang="tr-TR"/>
          </a:p>
        </p:txBody>
      </p:sp>
      <p:sp>
        <p:nvSpPr>
          <p:cNvPr id="4" name="Footer Placeholder 3">
            <a:extLst>
              <a:ext uri="{FF2B5EF4-FFF2-40B4-BE49-F238E27FC236}">
                <a16:creationId xmlns:a16="http://schemas.microsoft.com/office/drawing/2014/main" id="{1D35EC6B-B742-A04F-94CE-5BEB837D38A0}"/>
              </a:ext>
            </a:extLst>
          </p:cNvPr>
          <p:cNvSpPr>
            <a:spLocks noGrp="1"/>
          </p:cNvSpPr>
          <p:nvPr>
            <p:ph type="ftr" sz="quarter" idx="11"/>
          </p:nvPr>
        </p:nvSpPr>
        <p:spPr/>
        <p:txBody>
          <a:bodyPr/>
          <a:lstStyle/>
          <a:p>
            <a:endParaRPr lang="tr-TR"/>
          </a:p>
        </p:txBody>
      </p:sp>
      <p:sp>
        <p:nvSpPr>
          <p:cNvPr id="5" name="Slide Number Placeholder 4">
            <a:extLst>
              <a:ext uri="{FF2B5EF4-FFF2-40B4-BE49-F238E27FC236}">
                <a16:creationId xmlns:a16="http://schemas.microsoft.com/office/drawing/2014/main" id="{3DFB9FB6-0832-B941-A5B5-4654709467B8}"/>
              </a:ext>
            </a:extLst>
          </p:cNvPr>
          <p:cNvSpPr>
            <a:spLocks noGrp="1"/>
          </p:cNvSpPr>
          <p:nvPr>
            <p:ph type="sldNum" sz="quarter" idx="12"/>
          </p:nvPr>
        </p:nvSpPr>
        <p:spPr/>
        <p:txBody>
          <a:bodyPr/>
          <a:lstStyle/>
          <a:p>
            <a:fld id="{7DBDA74C-8799-3542-84ED-5F32E1A612D5}" type="slidenum">
              <a:t>‹#›</a:t>
            </a:fld>
            <a:endParaRPr lang="tr-TR"/>
          </a:p>
        </p:txBody>
      </p:sp>
    </p:spTree>
    <p:extLst>
      <p:ext uri="{BB962C8B-B14F-4D97-AF65-F5344CB8AC3E}">
        <p14:creationId xmlns:p14="http://schemas.microsoft.com/office/powerpoint/2010/main" val="5880139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FCD8B0E-CF94-D54B-8AD0-EF8A0C937BEB}"/>
              </a:ext>
            </a:extLst>
          </p:cNvPr>
          <p:cNvSpPr>
            <a:spLocks noGrp="1"/>
          </p:cNvSpPr>
          <p:nvPr>
            <p:ph type="dt" sz="half" idx="10"/>
          </p:nvPr>
        </p:nvSpPr>
        <p:spPr/>
        <p:txBody>
          <a:bodyPr/>
          <a:lstStyle/>
          <a:p>
            <a:fld id="{8D079B54-2950-1042-988D-8162422116D6}" type="datetimeFigureOut">
              <a:t>25.05.2020</a:t>
            </a:fld>
            <a:endParaRPr lang="tr-TR"/>
          </a:p>
        </p:txBody>
      </p:sp>
      <p:sp>
        <p:nvSpPr>
          <p:cNvPr id="3" name="Footer Placeholder 2">
            <a:extLst>
              <a:ext uri="{FF2B5EF4-FFF2-40B4-BE49-F238E27FC236}">
                <a16:creationId xmlns:a16="http://schemas.microsoft.com/office/drawing/2014/main" id="{D87436D9-44E3-684A-8175-D632556F02D9}"/>
              </a:ext>
            </a:extLst>
          </p:cNvPr>
          <p:cNvSpPr>
            <a:spLocks noGrp="1"/>
          </p:cNvSpPr>
          <p:nvPr>
            <p:ph type="ftr" sz="quarter" idx="11"/>
          </p:nvPr>
        </p:nvSpPr>
        <p:spPr/>
        <p:txBody>
          <a:bodyPr/>
          <a:lstStyle/>
          <a:p>
            <a:endParaRPr lang="tr-TR"/>
          </a:p>
        </p:txBody>
      </p:sp>
      <p:sp>
        <p:nvSpPr>
          <p:cNvPr id="4" name="Slide Number Placeholder 3">
            <a:extLst>
              <a:ext uri="{FF2B5EF4-FFF2-40B4-BE49-F238E27FC236}">
                <a16:creationId xmlns:a16="http://schemas.microsoft.com/office/drawing/2014/main" id="{DE905705-3935-D54A-9659-43289966372D}"/>
              </a:ext>
            </a:extLst>
          </p:cNvPr>
          <p:cNvSpPr>
            <a:spLocks noGrp="1"/>
          </p:cNvSpPr>
          <p:nvPr>
            <p:ph type="sldNum" sz="quarter" idx="12"/>
          </p:nvPr>
        </p:nvSpPr>
        <p:spPr/>
        <p:txBody>
          <a:bodyPr/>
          <a:lstStyle/>
          <a:p>
            <a:fld id="{7DBDA74C-8799-3542-84ED-5F32E1A612D5}" type="slidenum">
              <a:t>‹#›</a:t>
            </a:fld>
            <a:endParaRPr lang="tr-TR"/>
          </a:p>
        </p:txBody>
      </p:sp>
    </p:spTree>
    <p:extLst>
      <p:ext uri="{BB962C8B-B14F-4D97-AF65-F5344CB8AC3E}">
        <p14:creationId xmlns:p14="http://schemas.microsoft.com/office/powerpoint/2010/main" val="33896105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23CE79-38EC-B443-BD39-7BEB219582E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tr-TR"/>
          </a:p>
        </p:txBody>
      </p:sp>
      <p:sp>
        <p:nvSpPr>
          <p:cNvPr id="3" name="Content Placeholder 2">
            <a:extLst>
              <a:ext uri="{FF2B5EF4-FFF2-40B4-BE49-F238E27FC236}">
                <a16:creationId xmlns:a16="http://schemas.microsoft.com/office/drawing/2014/main" id="{12FFFED8-FEFD-8743-9819-A41278B93D4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r-TR"/>
          </a:p>
        </p:txBody>
      </p:sp>
      <p:sp>
        <p:nvSpPr>
          <p:cNvPr id="4" name="Text Placeholder 3">
            <a:extLst>
              <a:ext uri="{FF2B5EF4-FFF2-40B4-BE49-F238E27FC236}">
                <a16:creationId xmlns:a16="http://schemas.microsoft.com/office/drawing/2014/main" id="{F6D40D12-5A6C-F149-A79D-0783DBE006B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CE17286-C905-4845-8C7F-D2B95E01C0A6}"/>
              </a:ext>
            </a:extLst>
          </p:cNvPr>
          <p:cNvSpPr>
            <a:spLocks noGrp="1"/>
          </p:cNvSpPr>
          <p:nvPr>
            <p:ph type="dt" sz="half" idx="10"/>
          </p:nvPr>
        </p:nvSpPr>
        <p:spPr/>
        <p:txBody>
          <a:bodyPr/>
          <a:lstStyle/>
          <a:p>
            <a:fld id="{8D079B54-2950-1042-988D-8162422116D6}" type="datetimeFigureOut">
              <a:t>25.05.2020</a:t>
            </a:fld>
            <a:endParaRPr lang="tr-TR"/>
          </a:p>
        </p:txBody>
      </p:sp>
      <p:sp>
        <p:nvSpPr>
          <p:cNvPr id="6" name="Footer Placeholder 5">
            <a:extLst>
              <a:ext uri="{FF2B5EF4-FFF2-40B4-BE49-F238E27FC236}">
                <a16:creationId xmlns:a16="http://schemas.microsoft.com/office/drawing/2014/main" id="{8A6FA06F-CD69-C04B-9060-09A8F8ADF22C}"/>
              </a:ext>
            </a:extLst>
          </p:cNvPr>
          <p:cNvSpPr>
            <a:spLocks noGrp="1"/>
          </p:cNvSpPr>
          <p:nvPr>
            <p:ph type="ftr" sz="quarter" idx="11"/>
          </p:nvPr>
        </p:nvSpPr>
        <p:spPr/>
        <p:txBody>
          <a:bodyPr/>
          <a:lstStyle/>
          <a:p>
            <a:endParaRPr lang="tr-TR"/>
          </a:p>
        </p:txBody>
      </p:sp>
      <p:sp>
        <p:nvSpPr>
          <p:cNvPr id="7" name="Slide Number Placeholder 6">
            <a:extLst>
              <a:ext uri="{FF2B5EF4-FFF2-40B4-BE49-F238E27FC236}">
                <a16:creationId xmlns:a16="http://schemas.microsoft.com/office/drawing/2014/main" id="{AC109285-E359-F946-B6B5-9925CA02B59A}"/>
              </a:ext>
            </a:extLst>
          </p:cNvPr>
          <p:cNvSpPr>
            <a:spLocks noGrp="1"/>
          </p:cNvSpPr>
          <p:nvPr>
            <p:ph type="sldNum" sz="quarter" idx="12"/>
          </p:nvPr>
        </p:nvSpPr>
        <p:spPr/>
        <p:txBody>
          <a:bodyPr/>
          <a:lstStyle/>
          <a:p>
            <a:fld id="{7DBDA74C-8799-3542-84ED-5F32E1A612D5}" type="slidenum">
              <a:t>‹#›</a:t>
            </a:fld>
            <a:endParaRPr lang="tr-TR"/>
          </a:p>
        </p:txBody>
      </p:sp>
    </p:spTree>
    <p:extLst>
      <p:ext uri="{BB962C8B-B14F-4D97-AF65-F5344CB8AC3E}">
        <p14:creationId xmlns:p14="http://schemas.microsoft.com/office/powerpoint/2010/main" val="9647254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1BAFA8-8F33-014A-B483-7C60D013AC1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tr-TR"/>
          </a:p>
        </p:txBody>
      </p:sp>
      <p:sp>
        <p:nvSpPr>
          <p:cNvPr id="3" name="Picture Placeholder 2">
            <a:extLst>
              <a:ext uri="{FF2B5EF4-FFF2-40B4-BE49-F238E27FC236}">
                <a16:creationId xmlns:a16="http://schemas.microsoft.com/office/drawing/2014/main" id="{C0C6F0F7-B179-AC4D-8A34-9791D47F434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tr-TR"/>
          </a:p>
        </p:txBody>
      </p:sp>
      <p:sp>
        <p:nvSpPr>
          <p:cNvPr id="4" name="Text Placeholder 3">
            <a:extLst>
              <a:ext uri="{FF2B5EF4-FFF2-40B4-BE49-F238E27FC236}">
                <a16:creationId xmlns:a16="http://schemas.microsoft.com/office/drawing/2014/main" id="{4CC3ECB2-EF86-F440-98E0-1D9E7B48331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2E73210-952F-5A4D-B782-1D8BE1D5A9D8}"/>
              </a:ext>
            </a:extLst>
          </p:cNvPr>
          <p:cNvSpPr>
            <a:spLocks noGrp="1"/>
          </p:cNvSpPr>
          <p:nvPr>
            <p:ph type="dt" sz="half" idx="10"/>
          </p:nvPr>
        </p:nvSpPr>
        <p:spPr/>
        <p:txBody>
          <a:bodyPr/>
          <a:lstStyle/>
          <a:p>
            <a:fld id="{8D079B54-2950-1042-988D-8162422116D6}" type="datetimeFigureOut">
              <a:t>25.05.2020</a:t>
            </a:fld>
            <a:endParaRPr lang="tr-TR"/>
          </a:p>
        </p:txBody>
      </p:sp>
      <p:sp>
        <p:nvSpPr>
          <p:cNvPr id="6" name="Footer Placeholder 5">
            <a:extLst>
              <a:ext uri="{FF2B5EF4-FFF2-40B4-BE49-F238E27FC236}">
                <a16:creationId xmlns:a16="http://schemas.microsoft.com/office/drawing/2014/main" id="{1CFDCA0B-2B6D-B543-ACFE-8FC7FAE2452C}"/>
              </a:ext>
            </a:extLst>
          </p:cNvPr>
          <p:cNvSpPr>
            <a:spLocks noGrp="1"/>
          </p:cNvSpPr>
          <p:nvPr>
            <p:ph type="ftr" sz="quarter" idx="11"/>
          </p:nvPr>
        </p:nvSpPr>
        <p:spPr/>
        <p:txBody>
          <a:bodyPr/>
          <a:lstStyle/>
          <a:p>
            <a:endParaRPr lang="tr-TR"/>
          </a:p>
        </p:txBody>
      </p:sp>
      <p:sp>
        <p:nvSpPr>
          <p:cNvPr id="7" name="Slide Number Placeholder 6">
            <a:extLst>
              <a:ext uri="{FF2B5EF4-FFF2-40B4-BE49-F238E27FC236}">
                <a16:creationId xmlns:a16="http://schemas.microsoft.com/office/drawing/2014/main" id="{BA4E6528-FE3F-0443-87EF-6F73476FF9E1}"/>
              </a:ext>
            </a:extLst>
          </p:cNvPr>
          <p:cNvSpPr>
            <a:spLocks noGrp="1"/>
          </p:cNvSpPr>
          <p:nvPr>
            <p:ph type="sldNum" sz="quarter" idx="12"/>
          </p:nvPr>
        </p:nvSpPr>
        <p:spPr/>
        <p:txBody>
          <a:bodyPr/>
          <a:lstStyle/>
          <a:p>
            <a:fld id="{7DBDA74C-8799-3542-84ED-5F32E1A612D5}" type="slidenum">
              <a:t>‹#›</a:t>
            </a:fld>
            <a:endParaRPr lang="tr-TR"/>
          </a:p>
        </p:txBody>
      </p:sp>
    </p:spTree>
    <p:extLst>
      <p:ext uri="{BB962C8B-B14F-4D97-AF65-F5344CB8AC3E}">
        <p14:creationId xmlns:p14="http://schemas.microsoft.com/office/powerpoint/2010/main" val="33760884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593DDAF-5304-F645-93CA-3FE50723C24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tr-TR"/>
          </a:p>
        </p:txBody>
      </p:sp>
      <p:sp>
        <p:nvSpPr>
          <p:cNvPr id="3" name="Text Placeholder 2">
            <a:extLst>
              <a:ext uri="{FF2B5EF4-FFF2-40B4-BE49-F238E27FC236}">
                <a16:creationId xmlns:a16="http://schemas.microsoft.com/office/drawing/2014/main" id="{99E3A25B-8D3A-4548-B36F-1DDA84FF087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r-TR"/>
          </a:p>
        </p:txBody>
      </p:sp>
      <p:sp>
        <p:nvSpPr>
          <p:cNvPr id="4" name="Date Placeholder 3">
            <a:extLst>
              <a:ext uri="{FF2B5EF4-FFF2-40B4-BE49-F238E27FC236}">
                <a16:creationId xmlns:a16="http://schemas.microsoft.com/office/drawing/2014/main" id="{31521CD2-9498-664B-95A4-039466F7CA5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D079B54-2950-1042-988D-8162422116D6}" type="datetimeFigureOut">
              <a:t>25.05.2020</a:t>
            </a:fld>
            <a:endParaRPr lang="tr-TR"/>
          </a:p>
        </p:txBody>
      </p:sp>
      <p:sp>
        <p:nvSpPr>
          <p:cNvPr id="5" name="Footer Placeholder 4">
            <a:extLst>
              <a:ext uri="{FF2B5EF4-FFF2-40B4-BE49-F238E27FC236}">
                <a16:creationId xmlns:a16="http://schemas.microsoft.com/office/drawing/2014/main" id="{796AA283-7DC9-0641-BBFE-BD4EB87D511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tr-TR"/>
          </a:p>
        </p:txBody>
      </p:sp>
      <p:sp>
        <p:nvSpPr>
          <p:cNvPr id="6" name="Slide Number Placeholder 5">
            <a:extLst>
              <a:ext uri="{FF2B5EF4-FFF2-40B4-BE49-F238E27FC236}">
                <a16:creationId xmlns:a16="http://schemas.microsoft.com/office/drawing/2014/main" id="{AF5A2B73-C749-BF47-862C-374B905FD62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BDA74C-8799-3542-84ED-5F32E1A612D5}" type="slidenum">
              <a:t>‹#›</a:t>
            </a:fld>
            <a:endParaRPr lang="tr-TR"/>
          </a:p>
        </p:txBody>
      </p:sp>
    </p:spTree>
    <p:extLst>
      <p:ext uri="{BB962C8B-B14F-4D97-AF65-F5344CB8AC3E}">
        <p14:creationId xmlns:p14="http://schemas.microsoft.com/office/powerpoint/2010/main" val="38590466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iff"/><Relationship Id="rId7" Type="http://schemas.openxmlformats.org/officeDocument/2006/relationships/image" Target="../media/image6.tiff"/><Relationship Id="rId2" Type="http://schemas.openxmlformats.org/officeDocument/2006/relationships/image" Target="../media/image1.tiff"/><Relationship Id="rId1" Type="http://schemas.openxmlformats.org/officeDocument/2006/relationships/slideLayout" Target="../slideLayouts/slideLayout1.xml"/><Relationship Id="rId6" Type="http://schemas.openxmlformats.org/officeDocument/2006/relationships/image" Target="../media/image5.tiff"/><Relationship Id="rId5" Type="http://schemas.openxmlformats.org/officeDocument/2006/relationships/image" Target="../media/image4.tiff"/><Relationship Id="rId4" Type="http://schemas.openxmlformats.org/officeDocument/2006/relationships/image" Target="../media/image3.tiff"/></Relationships>
</file>

<file path=ppt/slides/_rels/slide10.xml.rels><?xml version="1.0" encoding="UTF-8" standalone="yes"?>
<Relationships xmlns="http://schemas.openxmlformats.org/package/2006/relationships"><Relationship Id="rId3" Type="http://schemas.openxmlformats.org/officeDocument/2006/relationships/hyperlink" Target="https://docs.aws.amazon.com/vpc/latest/userguide/endpoint-service.html" TargetMode="External"/><Relationship Id="rId2" Type="http://schemas.openxmlformats.org/officeDocument/2006/relationships/hyperlink" Target="https://docs.aws.amazon.com/apigateway/latest/developerguide/set-up-private-integration.html" TargetMode="Externa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hyperlink" Target="http://www.f5.com/glossary/load-balancing.html" TargetMode="Externa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image" Target="../media/image9.tiff"/><Relationship Id="rId3" Type="http://schemas.openxmlformats.org/officeDocument/2006/relationships/image" Target="../media/image7.png"/><Relationship Id="rId7" Type="http://schemas.openxmlformats.org/officeDocument/2006/relationships/image" Target="../media/image2.tiff"/><Relationship Id="rId2" Type="http://schemas.openxmlformats.org/officeDocument/2006/relationships/image" Target="../media/image3.tiff"/><Relationship Id="rId1" Type="http://schemas.openxmlformats.org/officeDocument/2006/relationships/slideLayout" Target="../slideLayouts/slideLayout1.xml"/><Relationship Id="rId6" Type="http://schemas.openxmlformats.org/officeDocument/2006/relationships/image" Target="../media/image5.tiff"/><Relationship Id="rId5" Type="http://schemas.openxmlformats.org/officeDocument/2006/relationships/image" Target="../media/image1.tiff"/><Relationship Id="rId4" Type="http://schemas.openxmlformats.org/officeDocument/2006/relationships/image" Target="../media/image8.svg"/><Relationship Id="rId9" Type="http://schemas.openxmlformats.org/officeDocument/2006/relationships/image" Target="../media/image10.tiff"/></Relationships>
</file>

<file path=ppt/slides/_rels/slide3.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image" Target="../media/image3.tiff"/><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tiff"/><Relationship Id="rId1" Type="http://schemas.openxmlformats.org/officeDocument/2006/relationships/slideLayout" Target="../slideLayouts/slideLayout1.xml"/><Relationship Id="rId4" Type="http://schemas.openxmlformats.org/officeDocument/2006/relationships/image" Target="../media/image3.tiff"/></Relationships>
</file>

<file path=ppt/slides/_rels/slide5.xml.rels><?xml version="1.0" encoding="UTF-8" standalone="yes"?>
<Relationships xmlns="http://schemas.openxmlformats.org/package/2006/relationships"><Relationship Id="rId8" Type="http://schemas.openxmlformats.org/officeDocument/2006/relationships/image" Target="../media/image9.tiff"/><Relationship Id="rId3" Type="http://schemas.openxmlformats.org/officeDocument/2006/relationships/image" Target="../media/image7.png"/><Relationship Id="rId7" Type="http://schemas.openxmlformats.org/officeDocument/2006/relationships/image" Target="../media/image2.tiff"/><Relationship Id="rId2" Type="http://schemas.openxmlformats.org/officeDocument/2006/relationships/image" Target="../media/image3.tiff"/><Relationship Id="rId1" Type="http://schemas.openxmlformats.org/officeDocument/2006/relationships/slideLayout" Target="../slideLayouts/slideLayout1.xml"/><Relationship Id="rId6" Type="http://schemas.openxmlformats.org/officeDocument/2006/relationships/image" Target="../media/image5.tiff"/><Relationship Id="rId5" Type="http://schemas.openxmlformats.org/officeDocument/2006/relationships/image" Target="../media/image1.tiff"/><Relationship Id="rId10" Type="http://schemas.openxmlformats.org/officeDocument/2006/relationships/image" Target="../media/image13.tiff"/><Relationship Id="rId4" Type="http://schemas.openxmlformats.org/officeDocument/2006/relationships/image" Target="../media/image8.svg"/><Relationship Id="rId9" Type="http://schemas.openxmlformats.org/officeDocument/2006/relationships/image" Target="../media/image10.tiff"/></Relationships>
</file>

<file path=ppt/slides/_rels/slide6.xml.rels><?xml version="1.0" encoding="UTF-8" standalone="yes"?>
<Relationships xmlns="http://schemas.openxmlformats.org/package/2006/relationships"><Relationship Id="rId3" Type="http://schemas.openxmlformats.org/officeDocument/2006/relationships/image" Target="../media/image15.tiff"/><Relationship Id="rId7" Type="http://schemas.openxmlformats.org/officeDocument/2006/relationships/image" Target="../media/image17.tiff"/><Relationship Id="rId2" Type="http://schemas.openxmlformats.org/officeDocument/2006/relationships/image" Target="../media/image14.tiff"/><Relationship Id="rId1" Type="http://schemas.openxmlformats.org/officeDocument/2006/relationships/slideLayout" Target="../slideLayouts/slideLayout1.xml"/><Relationship Id="rId6" Type="http://schemas.openxmlformats.org/officeDocument/2006/relationships/image" Target="../media/image5.tiff"/><Relationship Id="rId5" Type="http://schemas.openxmlformats.org/officeDocument/2006/relationships/image" Target="../media/image16.tiff"/><Relationship Id="rId4" Type="http://schemas.openxmlformats.org/officeDocument/2006/relationships/image" Target="../media/image3.tiff"/></Relationships>
</file>

<file path=ppt/slides/_rels/slide7.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image" Target="../media/image17.tiff"/><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9.svg"/><Relationship Id="rId7" Type="http://schemas.openxmlformats.org/officeDocument/2006/relationships/image" Target="../media/image22.svg"/><Relationship Id="rId2" Type="http://schemas.openxmlformats.org/officeDocument/2006/relationships/image" Target="../media/image18.png"/><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9.tiff"/><Relationship Id="rId4" Type="http://schemas.openxmlformats.org/officeDocument/2006/relationships/image" Target="../media/image20.tiff"/></Relationships>
</file>

<file path=ppt/slides/_rels/slide9.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image" Target="../media/image24.tiff"/><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0FDB9E4D-BC70-2A4B-A0FF-6D9454957B9F}"/>
              </a:ext>
            </a:extLst>
          </p:cNvPr>
          <p:cNvPicPr>
            <a:picLocks noChangeAspect="1"/>
          </p:cNvPicPr>
          <p:nvPr/>
        </p:nvPicPr>
        <p:blipFill rotWithShape="1">
          <a:blip r:embed="rId2"/>
          <a:srcRect l="9793" t="13615" r="13370" b="8902"/>
          <a:stretch/>
        </p:blipFill>
        <p:spPr>
          <a:xfrm>
            <a:off x="2014832" y="1565339"/>
            <a:ext cx="1419882" cy="1252861"/>
          </a:xfrm>
          <a:prstGeom prst="rect">
            <a:avLst/>
          </a:prstGeom>
        </p:spPr>
      </p:pic>
      <p:pic>
        <p:nvPicPr>
          <p:cNvPr id="21" name="Picture 20">
            <a:extLst>
              <a:ext uri="{FF2B5EF4-FFF2-40B4-BE49-F238E27FC236}">
                <a16:creationId xmlns:a16="http://schemas.microsoft.com/office/drawing/2014/main" id="{36D10E17-9BB9-254F-A35D-593A35AE389A}"/>
              </a:ext>
            </a:extLst>
          </p:cNvPr>
          <p:cNvPicPr>
            <a:picLocks noChangeAspect="1"/>
          </p:cNvPicPr>
          <p:nvPr/>
        </p:nvPicPr>
        <p:blipFill>
          <a:blip r:embed="rId3"/>
          <a:stretch>
            <a:fillRect/>
          </a:stretch>
        </p:blipFill>
        <p:spPr>
          <a:xfrm>
            <a:off x="4030473" y="118670"/>
            <a:ext cx="1126133" cy="1057483"/>
          </a:xfrm>
          <a:prstGeom prst="rect">
            <a:avLst/>
          </a:prstGeom>
        </p:spPr>
      </p:pic>
      <p:sp>
        <p:nvSpPr>
          <p:cNvPr id="25" name="TextBox 24">
            <a:extLst>
              <a:ext uri="{FF2B5EF4-FFF2-40B4-BE49-F238E27FC236}">
                <a16:creationId xmlns:a16="http://schemas.microsoft.com/office/drawing/2014/main" id="{95A143CF-756C-294C-93AF-53FE4ED93AE2}"/>
              </a:ext>
            </a:extLst>
          </p:cNvPr>
          <p:cNvSpPr txBox="1"/>
          <p:nvPr/>
        </p:nvSpPr>
        <p:spPr>
          <a:xfrm>
            <a:off x="3702070" y="1246847"/>
            <a:ext cx="2117183" cy="369332"/>
          </a:xfrm>
          <a:prstGeom prst="rect">
            <a:avLst/>
          </a:prstGeom>
          <a:noFill/>
        </p:spPr>
        <p:txBody>
          <a:bodyPr wrap="none" rtlCol="0">
            <a:spAutoFit/>
          </a:bodyPr>
          <a:lstStyle/>
          <a:p>
            <a:r>
              <a:rPr lang="tr-TR" b="1"/>
              <a:t>www.e-commerce...</a:t>
            </a:r>
          </a:p>
        </p:txBody>
      </p:sp>
      <p:sp>
        <p:nvSpPr>
          <p:cNvPr id="30" name="TextBox 29">
            <a:extLst>
              <a:ext uri="{FF2B5EF4-FFF2-40B4-BE49-F238E27FC236}">
                <a16:creationId xmlns:a16="http://schemas.microsoft.com/office/drawing/2014/main" id="{B00ACAB7-06C6-4E42-B9AE-FF617E203961}"/>
              </a:ext>
            </a:extLst>
          </p:cNvPr>
          <p:cNvSpPr txBox="1"/>
          <p:nvPr/>
        </p:nvSpPr>
        <p:spPr>
          <a:xfrm>
            <a:off x="9754567" y="2308496"/>
            <a:ext cx="446775" cy="369332"/>
          </a:xfrm>
          <a:prstGeom prst="rect">
            <a:avLst/>
          </a:prstGeom>
          <a:noFill/>
        </p:spPr>
        <p:txBody>
          <a:bodyPr wrap="square" rtlCol="0">
            <a:spAutoFit/>
          </a:bodyPr>
          <a:lstStyle/>
          <a:p>
            <a:r>
              <a:rPr lang="tr-TR">
                <a:solidFill>
                  <a:schemeClr val="bg1"/>
                </a:solidFill>
              </a:rPr>
              <a:t>S3</a:t>
            </a:r>
          </a:p>
        </p:txBody>
      </p:sp>
      <p:sp>
        <p:nvSpPr>
          <p:cNvPr id="31" name="Rounded Rectangle 30">
            <a:extLst>
              <a:ext uri="{FF2B5EF4-FFF2-40B4-BE49-F238E27FC236}">
                <a16:creationId xmlns:a16="http://schemas.microsoft.com/office/drawing/2014/main" id="{B198043F-A318-C04C-B05C-AEFEEB40637F}"/>
              </a:ext>
            </a:extLst>
          </p:cNvPr>
          <p:cNvSpPr/>
          <p:nvPr/>
        </p:nvSpPr>
        <p:spPr>
          <a:xfrm>
            <a:off x="163089" y="2769804"/>
            <a:ext cx="4993518" cy="3904990"/>
          </a:xfrm>
          <a:prstGeom prst="roundRect">
            <a:avLst/>
          </a:prstGeom>
          <a:noFill/>
          <a:ln w="34925">
            <a:solidFill>
              <a:srgbClr val="FF9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schemeClr val="tx1"/>
              </a:solidFill>
            </a:endParaRPr>
          </a:p>
        </p:txBody>
      </p:sp>
      <p:pic>
        <p:nvPicPr>
          <p:cNvPr id="39" name="Picture 38">
            <a:extLst>
              <a:ext uri="{FF2B5EF4-FFF2-40B4-BE49-F238E27FC236}">
                <a16:creationId xmlns:a16="http://schemas.microsoft.com/office/drawing/2014/main" id="{9099C742-02CC-414A-A689-2F330E1089F8}"/>
              </a:ext>
            </a:extLst>
          </p:cNvPr>
          <p:cNvPicPr>
            <a:picLocks noChangeAspect="1"/>
          </p:cNvPicPr>
          <p:nvPr/>
        </p:nvPicPr>
        <p:blipFill rotWithShape="1">
          <a:blip r:embed="rId4"/>
          <a:srcRect l="17594" t="10439" r="14400" b="10895"/>
          <a:stretch/>
        </p:blipFill>
        <p:spPr>
          <a:xfrm>
            <a:off x="2095292" y="4200780"/>
            <a:ext cx="1094364" cy="1265923"/>
          </a:xfrm>
          <a:prstGeom prst="rect">
            <a:avLst/>
          </a:prstGeom>
        </p:spPr>
      </p:pic>
      <p:sp>
        <p:nvSpPr>
          <p:cNvPr id="40" name="Rectangle 39">
            <a:extLst>
              <a:ext uri="{FF2B5EF4-FFF2-40B4-BE49-F238E27FC236}">
                <a16:creationId xmlns:a16="http://schemas.microsoft.com/office/drawing/2014/main" id="{6B897ECD-B68A-DC4D-B28B-A1703043EF02}"/>
              </a:ext>
            </a:extLst>
          </p:cNvPr>
          <p:cNvSpPr/>
          <p:nvPr/>
        </p:nvSpPr>
        <p:spPr>
          <a:xfrm>
            <a:off x="2573972" y="4633435"/>
            <a:ext cx="537874" cy="369332"/>
          </a:xfrm>
          <a:prstGeom prst="rect">
            <a:avLst/>
          </a:prstGeom>
        </p:spPr>
        <p:txBody>
          <a:bodyPr wrap="square">
            <a:spAutoFit/>
          </a:bodyPr>
          <a:lstStyle/>
          <a:p>
            <a:r>
              <a:rPr lang="tr-TR" b="1">
                <a:solidFill>
                  <a:schemeClr val="bg1"/>
                </a:solidFill>
              </a:rPr>
              <a:t>EC2</a:t>
            </a:r>
          </a:p>
        </p:txBody>
      </p:sp>
      <p:sp>
        <p:nvSpPr>
          <p:cNvPr id="5" name="TextBox 4">
            <a:extLst>
              <a:ext uri="{FF2B5EF4-FFF2-40B4-BE49-F238E27FC236}">
                <a16:creationId xmlns:a16="http://schemas.microsoft.com/office/drawing/2014/main" id="{DA2412AA-06C5-7445-A5D9-93E12B2C99CD}"/>
              </a:ext>
            </a:extLst>
          </p:cNvPr>
          <p:cNvSpPr txBox="1"/>
          <p:nvPr/>
        </p:nvSpPr>
        <p:spPr>
          <a:xfrm>
            <a:off x="1156124" y="3152223"/>
            <a:ext cx="3863337" cy="477054"/>
          </a:xfrm>
          <a:prstGeom prst="rect">
            <a:avLst/>
          </a:prstGeom>
          <a:noFill/>
        </p:spPr>
        <p:txBody>
          <a:bodyPr wrap="square" rtlCol="0">
            <a:spAutoFit/>
          </a:bodyPr>
          <a:lstStyle>
            <a:defPPr>
              <a:defRPr lang="tr-TR"/>
            </a:defPPr>
            <a:lvl1pPr>
              <a:defRPr sz="2800"/>
            </a:lvl1pPr>
          </a:lstStyle>
          <a:p>
            <a:r>
              <a:rPr lang="tr-TR" sz="2500"/>
              <a:t>Publishing the website</a:t>
            </a:r>
          </a:p>
        </p:txBody>
      </p:sp>
      <p:pic>
        <p:nvPicPr>
          <p:cNvPr id="7" name="Picture 6">
            <a:extLst>
              <a:ext uri="{FF2B5EF4-FFF2-40B4-BE49-F238E27FC236}">
                <a16:creationId xmlns:a16="http://schemas.microsoft.com/office/drawing/2014/main" id="{0BEAF2CC-BD4F-2E46-9500-BEB280511852}"/>
              </a:ext>
            </a:extLst>
          </p:cNvPr>
          <p:cNvPicPr>
            <a:picLocks noChangeAspect="1"/>
          </p:cNvPicPr>
          <p:nvPr/>
        </p:nvPicPr>
        <p:blipFill>
          <a:blip r:embed="rId5"/>
          <a:stretch>
            <a:fillRect/>
          </a:stretch>
        </p:blipFill>
        <p:spPr>
          <a:xfrm>
            <a:off x="7149742" y="67615"/>
            <a:ext cx="3156456" cy="2505124"/>
          </a:xfrm>
          <a:prstGeom prst="rect">
            <a:avLst/>
          </a:prstGeom>
        </p:spPr>
      </p:pic>
      <p:pic>
        <p:nvPicPr>
          <p:cNvPr id="35" name="Picture 34">
            <a:extLst>
              <a:ext uri="{FF2B5EF4-FFF2-40B4-BE49-F238E27FC236}">
                <a16:creationId xmlns:a16="http://schemas.microsoft.com/office/drawing/2014/main" id="{9AA3BEA7-B1BA-E040-8016-1B1DD792A2BF}"/>
              </a:ext>
            </a:extLst>
          </p:cNvPr>
          <p:cNvPicPr>
            <a:picLocks noChangeAspect="1"/>
          </p:cNvPicPr>
          <p:nvPr/>
        </p:nvPicPr>
        <p:blipFill>
          <a:blip r:embed="rId6">
            <a:grayscl/>
          </a:blip>
          <a:stretch>
            <a:fillRect/>
          </a:stretch>
        </p:blipFill>
        <p:spPr>
          <a:xfrm rot="10800000">
            <a:off x="6127917" y="740625"/>
            <a:ext cx="609640" cy="655689"/>
          </a:xfrm>
          <a:prstGeom prst="rect">
            <a:avLst/>
          </a:prstGeom>
        </p:spPr>
      </p:pic>
      <p:pic>
        <p:nvPicPr>
          <p:cNvPr id="27" name="Picture 26">
            <a:extLst>
              <a:ext uri="{FF2B5EF4-FFF2-40B4-BE49-F238E27FC236}">
                <a16:creationId xmlns:a16="http://schemas.microsoft.com/office/drawing/2014/main" id="{4ED5A798-2B27-E440-9E9F-82B33519DF13}"/>
              </a:ext>
            </a:extLst>
          </p:cNvPr>
          <p:cNvPicPr>
            <a:picLocks noChangeAspect="1"/>
          </p:cNvPicPr>
          <p:nvPr/>
        </p:nvPicPr>
        <p:blipFill>
          <a:blip r:embed="rId7"/>
          <a:stretch>
            <a:fillRect/>
          </a:stretch>
        </p:blipFill>
        <p:spPr>
          <a:xfrm>
            <a:off x="4298610" y="3152223"/>
            <a:ext cx="2399061" cy="1599456"/>
          </a:xfrm>
          <a:prstGeom prst="rect">
            <a:avLst/>
          </a:prstGeom>
          <a:ln>
            <a:solidFill>
              <a:schemeClr val="accent1"/>
            </a:solidFill>
          </a:ln>
        </p:spPr>
      </p:pic>
    </p:spTree>
    <p:extLst>
      <p:ext uri="{BB962C8B-B14F-4D97-AF65-F5344CB8AC3E}">
        <p14:creationId xmlns:p14="http://schemas.microsoft.com/office/powerpoint/2010/main" val="34668847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DE08F29F-C8A2-CA45-8182-93DC4F6C49BB}"/>
              </a:ext>
            </a:extLst>
          </p:cNvPr>
          <p:cNvSpPr>
            <a:spLocks noChangeArrowheads="1"/>
          </p:cNvSpPr>
          <p:nvPr/>
        </p:nvSpPr>
        <p:spPr bwMode="auto">
          <a:xfrm>
            <a:off x="0" y="-218624"/>
            <a:ext cx="256464" cy="43724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253920" tIns="0" rIns="0" bIns="15870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tr-TR" altLang="tr-TR" sz="1800" b="0" i="0" u="none" strike="noStrike" cap="none" normalizeH="0" baseline="0" dirty="0">
              <a:ln>
                <a:noFill/>
              </a:ln>
              <a:solidFill>
                <a:schemeClr val="tx1"/>
              </a:solidFill>
              <a:effectLst/>
              <a:latin typeface="Arial" panose="020B0604020202020204" pitchFamily="34" charset="0"/>
            </a:endParaRPr>
          </a:p>
        </p:txBody>
      </p:sp>
      <p:sp>
        <p:nvSpPr>
          <p:cNvPr id="3" name="TextBox 2">
            <a:extLst>
              <a:ext uri="{FF2B5EF4-FFF2-40B4-BE49-F238E27FC236}">
                <a16:creationId xmlns:a16="http://schemas.microsoft.com/office/drawing/2014/main" id="{30A23C91-DB23-7B42-9579-CC0AFD07710B}"/>
              </a:ext>
            </a:extLst>
          </p:cNvPr>
          <p:cNvSpPr txBox="1"/>
          <p:nvPr/>
        </p:nvSpPr>
        <p:spPr>
          <a:xfrm>
            <a:off x="429903" y="901014"/>
            <a:ext cx="11332193" cy="5478423"/>
          </a:xfrm>
          <a:prstGeom prst="rect">
            <a:avLst/>
          </a:prstGeom>
          <a:noFill/>
        </p:spPr>
        <p:txBody>
          <a:bodyPr wrap="square" rtlCol="0">
            <a:spAutoFit/>
          </a:bodyPr>
          <a:lstStyle/>
          <a:p>
            <a:pPr lvl="0" eaLnBrk="0" fontAlgn="base" hangingPunct="0">
              <a:spcBef>
                <a:spcPct val="0"/>
              </a:spcBef>
              <a:spcAft>
                <a:spcPct val="0"/>
              </a:spcAft>
            </a:pPr>
            <a:r>
              <a:rPr lang="tr-TR" altLang="tr-TR" dirty="0">
                <a:solidFill>
                  <a:srgbClr val="242729"/>
                </a:solidFill>
                <a:latin typeface="inherit"/>
                <a:cs typeface="Arial" panose="020B0604020202020204" pitchFamily="34" charset="0"/>
              </a:rPr>
              <a:t>NLB </a:t>
            </a:r>
            <a:r>
              <a:rPr lang="tr-TR" altLang="tr-TR" dirty="0" err="1">
                <a:solidFill>
                  <a:srgbClr val="242729"/>
                </a:solidFill>
                <a:latin typeface="inherit"/>
                <a:cs typeface="Arial" panose="020B0604020202020204" pitchFamily="34" charset="0"/>
              </a:rPr>
              <a:t>provides</a:t>
            </a:r>
            <a:r>
              <a:rPr lang="tr-TR" altLang="tr-TR" dirty="0">
                <a:solidFill>
                  <a:srgbClr val="242729"/>
                </a:solidFill>
                <a:latin typeface="inherit"/>
                <a:cs typeface="Arial" panose="020B0604020202020204" pitchFamily="34" charset="0"/>
              </a:rPr>
              <a:t> </a:t>
            </a:r>
            <a:r>
              <a:rPr lang="tr-TR" altLang="tr-TR" b="1" dirty="0" err="1">
                <a:solidFill>
                  <a:srgbClr val="242729"/>
                </a:solidFill>
                <a:latin typeface="inherit"/>
                <a:cs typeface="Arial" panose="020B0604020202020204" pitchFamily="34" charset="0"/>
              </a:rPr>
              <a:t>static</a:t>
            </a:r>
            <a:r>
              <a:rPr lang="tr-TR" altLang="tr-TR" b="1" dirty="0">
                <a:solidFill>
                  <a:srgbClr val="242729"/>
                </a:solidFill>
                <a:latin typeface="inherit"/>
                <a:cs typeface="Arial" panose="020B0604020202020204" pitchFamily="34" charset="0"/>
              </a:rPr>
              <a:t> IP</a:t>
            </a:r>
            <a:r>
              <a:rPr lang="tr-TR" altLang="tr-TR" dirty="0">
                <a:solidFill>
                  <a:srgbClr val="242729"/>
                </a:solidFill>
                <a:latin typeface="inherit"/>
                <a:cs typeface="Arial" panose="020B0604020202020204" pitchFamily="34" charset="0"/>
              </a:rPr>
              <a:t> </a:t>
            </a:r>
            <a:r>
              <a:rPr lang="tr-TR" altLang="tr-TR" dirty="0" err="1">
                <a:solidFill>
                  <a:srgbClr val="242729"/>
                </a:solidFill>
                <a:latin typeface="inherit"/>
                <a:cs typeface="Arial" panose="020B0604020202020204" pitchFamily="34" charset="0"/>
              </a:rPr>
              <a:t>address</a:t>
            </a:r>
            <a:r>
              <a:rPr lang="tr-TR" altLang="tr-TR" dirty="0">
                <a:solidFill>
                  <a:srgbClr val="242729"/>
                </a:solidFill>
                <a:latin typeface="inherit"/>
                <a:cs typeface="Arial" panose="020B0604020202020204" pitchFamily="34" charset="0"/>
              </a:rPr>
              <a:t>, ALB </a:t>
            </a:r>
            <a:r>
              <a:rPr lang="tr-TR" altLang="tr-TR" dirty="0" err="1">
                <a:solidFill>
                  <a:srgbClr val="242729"/>
                </a:solidFill>
                <a:latin typeface="inherit"/>
                <a:cs typeface="Arial" panose="020B0604020202020204" pitchFamily="34" charset="0"/>
              </a:rPr>
              <a:t>does</a:t>
            </a:r>
            <a:r>
              <a:rPr lang="tr-TR" altLang="tr-TR" dirty="0">
                <a:solidFill>
                  <a:srgbClr val="242729"/>
                </a:solidFill>
                <a:latin typeface="inherit"/>
                <a:cs typeface="Arial" panose="020B0604020202020204" pitchFamily="34" charset="0"/>
              </a:rPr>
              <a:t> not. </a:t>
            </a:r>
            <a:r>
              <a:rPr lang="tr-TR" altLang="tr-TR" dirty="0" err="1">
                <a:solidFill>
                  <a:srgbClr val="242729"/>
                </a:solidFill>
                <a:latin typeface="inherit"/>
                <a:cs typeface="Arial" panose="020B0604020202020204" pitchFamily="34" charset="0"/>
              </a:rPr>
              <a:t>So</a:t>
            </a:r>
            <a:r>
              <a:rPr lang="tr-TR" altLang="tr-TR" dirty="0">
                <a:solidFill>
                  <a:srgbClr val="242729"/>
                </a:solidFill>
                <a:latin typeface="inherit"/>
                <a:cs typeface="Arial" panose="020B0604020202020204" pitchFamily="34" charset="0"/>
              </a:rPr>
              <a:t> </a:t>
            </a:r>
            <a:r>
              <a:rPr lang="tr-TR" altLang="tr-TR" dirty="0" err="1">
                <a:solidFill>
                  <a:srgbClr val="242729"/>
                </a:solidFill>
                <a:latin typeface="inherit"/>
                <a:cs typeface="Arial" panose="020B0604020202020204" pitchFamily="34" charset="0"/>
              </a:rPr>
              <a:t>use</a:t>
            </a:r>
            <a:r>
              <a:rPr lang="tr-TR" altLang="tr-TR" dirty="0">
                <a:solidFill>
                  <a:srgbClr val="242729"/>
                </a:solidFill>
                <a:latin typeface="inherit"/>
                <a:cs typeface="Arial" panose="020B0604020202020204" pitchFamily="34" charset="0"/>
              </a:rPr>
              <a:t> it </a:t>
            </a:r>
            <a:r>
              <a:rPr lang="tr-TR" altLang="tr-TR" dirty="0" err="1">
                <a:solidFill>
                  <a:srgbClr val="242729"/>
                </a:solidFill>
                <a:latin typeface="inherit"/>
                <a:cs typeface="Arial" panose="020B0604020202020204" pitchFamily="34" charset="0"/>
              </a:rPr>
              <a:t>when</a:t>
            </a:r>
            <a:r>
              <a:rPr lang="tr-TR" altLang="tr-TR" dirty="0">
                <a:solidFill>
                  <a:srgbClr val="242729"/>
                </a:solidFill>
                <a:latin typeface="inherit"/>
                <a:cs typeface="Arial" panose="020B0604020202020204" pitchFamily="34" charset="0"/>
              </a:rPr>
              <a:t> </a:t>
            </a:r>
            <a:r>
              <a:rPr lang="tr-TR" altLang="tr-TR" dirty="0" err="1">
                <a:solidFill>
                  <a:srgbClr val="242729"/>
                </a:solidFill>
                <a:latin typeface="inherit"/>
                <a:cs typeface="Arial" panose="020B0604020202020204" pitchFamily="34" charset="0"/>
              </a:rPr>
              <a:t>you</a:t>
            </a:r>
            <a:r>
              <a:rPr lang="tr-TR" altLang="tr-TR" dirty="0">
                <a:solidFill>
                  <a:srgbClr val="242729"/>
                </a:solidFill>
                <a:latin typeface="inherit"/>
                <a:cs typeface="Arial" panose="020B0604020202020204" pitchFamily="34" charset="0"/>
              </a:rPr>
              <a:t> </a:t>
            </a:r>
            <a:r>
              <a:rPr lang="tr-TR" altLang="tr-TR" dirty="0" err="1">
                <a:solidFill>
                  <a:srgbClr val="242729"/>
                </a:solidFill>
                <a:latin typeface="inherit"/>
                <a:cs typeface="Arial" panose="020B0604020202020204" pitchFamily="34" charset="0"/>
              </a:rPr>
              <a:t>require</a:t>
            </a:r>
            <a:r>
              <a:rPr lang="tr-TR" altLang="tr-TR" dirty="0">
                <a:solidFill>
                  <a:srgbClr val="242729"/>
                </a:solidFill>
                <a:latin typeface="inherit"/>
                <a:cs typeface="Arial" panose="020B0604020202020204" pitchFamily="34" charset="0"/>
              </a:rPr>
              <a:t> a </a:t>
            </a:r>
            <a:r>
              <a:rPr lang="tr-TR" altLang="tr-TR" dirty="0" err="1">
                <a:solidFill>
                  <a:srgbClr val="242729"/>
                </a:solidFill>
                <a:latin typeface="inherit"/>
                <a:cs typeface="Arial" panose="020B0604020202020204" pitchFamily="34" charset="0"/>
              </a:rPr>
              <a:t>static</a:t>
            </a:r>
            <a:r>
              <a:rPr lang="tr-TR" altLang="tr-TR" dirty="0">
                <a:solidFill>
                  <a:srgbClr val="242729"/>
                </a:solidFill>
                <a:latin typeface="inherit"/>
                <a:cs typeface="Arial" panose="020B0604020202020204" pitchFamily="34" charset="0"/>
              </a:rPr>
              <a:t> IP </a:t>
            </a:r>
            <a:r>
              <a:rPr lang="tr-TR" altLang="tr-TR" dirty="0" err="1">
                <a:solidFill>
                  <a:srgbClr val="242729"/>
                </a:solidFill>
                <a:latin typeface="inherit"/>
                <a:cs typeface="Arial" panose="020B0604020202020204" pitchFamily="34" charset="0"/>
              </a:rPr>
              <a:t>for</a:t>
            </a:r>
            <a:r>
              <a:rPr lang="tr-TR" altLang="tr-TR" dirty="0">
                <a:solidFill>
                  <a:srgbClr val="242729"/>
                </a:solidFill>
                <a:latin typeface="inherit"/>
                <a:cs typeface="Arial" panose="020B0604020202020204" pitchFamily="34" charset="0"/>
              </a:rPr>
              <a:t> </a:t>
            </a:r>
            <a:r>
              <a:rPr lang="tr-TR" altLang="tr-TR" dirty="0" err="1">
                <a:solidFill>
                  <a:srgbClr val="242729"/>
                </a:solidFill>
                <a:latin typeface="inherit"/>
                <a:cs typeface="Arial" panose="020B0604020202020204" pitchFamily="34" charset="0"/>
              </a:rPr>
              <a:t>your</a:t>
            </a:r>
            <a:r>
              <a:rPr lang="tr-TR" altLang="tr-TR" dirty="0">
                <a:solidFill>
                  <a:srgbClr val="242729"/>
                </a:solidFill>
                <a:latin typeface="inherit"/>
                <a:cs typeface="Arial" panose="020B0604020202020204" pitchFamily="34" charset="0"/>
              </a:rPr>
              <a:t> LB. </a:t>
            </a:r>
            <a:r>
              <a:rPr lang="tr-TR" altLang="tr-TR" dirty="0" err="1">
                <a:solidFill>
                  <a:srgbClr val="242729"/>
                </a:solidFill>
                <a:latin typeface="inherit"/>
                <a:cs typeface="Arial" panose="020B0604020202020204" pitchFamily="34" charset="0"/>
              </a:rPr>
              <a:t>Similarly</a:t>
            </a:r>
            <a:r>
              <a:rPr lang="tr-TR" altLang="tr-TR" dirty="0">
                <a:solidFill>
                  <a:srgbClr val="242729"/>
                </a:solidFill>
                <a:latin typeface="inherit"/>
                <a:cs typeface="Arial" panose="020B0604020202020204" pitchFamily="34" charset="0"/>
              </a:rPr>
              <a:t>, it is </a:t>
            </a:r>
            <a:r>
              <a:rPr lang="tr-TR" altLang="tr-TR" dirty="0" err="1">
                <a:solidFill>
                  <a:srgbClr val="242729"/>
                </a:solidFill>
                <a:latin typeface="inherit"/>
                <a:cs typeface="Arial" panose="020B0604020202020204" pitchFamily="34" charset="0"/>
              </a:rPr>
              <a:t>the</a:t>
            </a:r>
            <a:r>
              <a:rPr lang="tr-TR" altLang="tr-TR" dirty="0">
                <a:solidFill>
                  <a:srgbClr val="242729"/>
                </a:solidFill>
                <a:latin typeface="inherit"/>
                <a:cs typeface="Arial" panose="020B0604020202020204" pitchFamily="34" charset="0"/>
              </a:rPr>
              <a:t> </a:t>
            </a:r>
            <a:r>
              <a:rPr lang="tr-TR" altLang="tr-TR" dirty="0" err="1">
                <a:solidFill>
                  <a:srgbClr val="242729"/>
                </a:solidFill>
                <a:latin typeface="inherit"/>
                <a:cs typeface="Arial" panose="020B0604020202020204" pitchFamily="34" charset="0"/>
              </a:rPr>
              <a:t>only</a:t>
            </a:r>
            <a:r>
              <a:rPr lang="tr-TR" altLang="tr-TR" dirty="0">
                <a:solidFill>
                  <a:srgbClr val="242729"/>
                </a:solidFill>
                <a:latin typeface="inherit"/>
                <a:cs typeface="Arial" panose="020B0604020202020204" pitchFamily="34" charset="0"/>
              </a:rPr>
              <a:t> </a:t>
            </a:r>
            <a:r>
              <a:rPr lang="tr-TR" altLang="tr-TR" dirty="0" err="1">
                <a:solidFill>
                  <a:srgbClr val="242729"/>
                </a:solidFill>
                <a:latin typeface="inherit"/>
                <a:cs typeface="Arial" panose="020B0604020202020204" pitchFamily="34" charset="0"/>
              </a:rPr>
              <a:t>balancer</a:t>
            </a:r>
            <a:r>
              <a:rPr lang="tr-TR" altLang="tr-TR" dirty="0">
                <a:solidFill>
                  <a:srgbClr val="242729"/>
                </a:solidFill>
                <a:latin typeface="inherit"/>
                <a:cs typeface="Arial" panose="020B0604020202020204" pitchFamily="34" charset="0"/>
              </a:rPr>
              <a:t> </a:t>
            </a:r>
            <a:r>
              <a:rPr lang="tr-TR" altLang="tr-TR" dirty="0" err="1">
                <a:solidFill>
                  <a:srgbClr val="242729"/>
                </a:solidFill>
                <a:latin typeface="inherit"/>
                <a:cs typeface="Arial" panose="020B0604020202020204" pitchFamily="34" charset="0"/>
              </a:rPr>
              <a:t>that</a:t>
            </a:r>
            <a:r>
              <a:rPr lang="tr-TR" altLang="tr-TR" dirty="0">
                <a:solidFill>
                  <a:srgbClr val="242729"/>
                </a:solidFill>
                <a:latin typeface="inherit"/>
                <a:cs typeface="Arial" panose="020B0604020202020204" pitchFamily="34" charset="0"/>
              </a:rPr>
              <a:t> can </a:t>
            </a:r>
            <a:r>
              <a:rPr lang="tr-TR" altLang="tr-TR" dirty="0" err="1">
                <a:solidFill>
                  <a:srgbClr val="FF0000"/>
                </a:solidFill>
                <a:latin typeface="inherit"/>
                <a:cs typeface="Arial" panose="020B0604020202020204" pitchFamily="34" charset="0"/>
              </a:rPr>
              <a:t>use</a:t>
            </a:r>
            <a:r>
              <a:rPr lang="tr-TR" altLang="tr-TR" dirty="0">
                <a:solidFill>
                  <a:srgbClr val="FF0000"/>
                </a:solidFill>
                <a:latin typeface="inherit"/>
                <a:cs typeface="Arial" panose="020B0604020202020204" pitchFamily="34" charset="0"/>
              </a:rPr>
              <a:t> </a:t>
            </a:r>
            <a:r>
              <a:rPr lang="tr-TR" altLang="tr-TR" b="1" dirty="0" err="1">
                <a:solidFill>
                  <a:srgbClr val="FF0000"/>
                </a:solidFill>
                <a:latin typeface="inherit"/>
                <a:cs typeface="Arial" panose="020B0604020202020204" pitchFamily="34" charset="0"/>
              </a:rPr>
              <a:t>Elastic</a:t>
            </a:r>
            <a:r>
              <a:rPr lang="tr-TR" altLang="tr-TR" b="1" dirty="0">
                <a:solidFill>
                  <a:srgbClr val="FF0000"/>
                </a:solidFill>
                <a:latin typeface="inherit"/>
                <a:cs typeface="Arial" panose="020B0604020202020204" pitchFamily="34" charset="0"/>
              </a:rPr>
              <a:t> IP </a:t>
            </a:r>
            <a:r>
              <a:rPr lang="tr-TR" altLang="tr-TR" b="1" dirty="0" err="1">
                <a:solidFill>
                  <a:srgbClr val="FF0000"/>
                </a:solidFill>
                <a:latin typeface="inherit"/>
                <a:cs typeface="Arial" panose="020B0604020202020204" pitchFamily="34" charset="0"/>
              </a:rPr>
              <a:t>addresses</a:t>
            </a:r>
            <a:r>
              <a:rPr lang="tr-TR" altLang="tr-TR" dirty="0">
                <a:solidFill>
                  <a:srgbClr val="FF0000"/>
                </a:solidFill>
                <a:latin typeface="inherit"/>
                <a:cs typeface="Arial" panose="020B0604020202020204" pitchFamily="34" charset="0"/>
              </a:rPr>
              <a:t>.</a:t>
            </a:r>
          </a:p>
          <a:p>
            <a:pPr lvl="0" eaLnBrk="0" fontAlgn="base" hangingPunct="0">
              <a:spcBef>
                <a:spcPct val="0"/>
              </a:spcBef>
              <a:spcAft>
                <a:spcPct val="0"/>
              </a:spcAft>
              <a:buFontTx/>
              <a:buChar char="•"/>
            </a:pPr>
            <a:r>
              <a:rPr lang="tr-TR" altLang="tr-TR" dirty="0" err="1">
                <a:solidFill>
                  <a:srgbClr val="242729"/>
                </a:solidFill>
                <a:latin typeface="inherit"/>
                <a:cs typeface="Arial" panose="020B0604020202020204" pitchFamily="34" charset="0"/>
              </a:rPr>
              <a:t>Use</a:t>
            </a:r>
            <a:r>
              <a:rPr lang="tr-TR" altLang="tr-TR" dirty="0">
                <a:solidFill>
                  <a:srgbClr val="242729"/>
                </a:solidFill>
                <a:latin typeface="inherit"/>
                <a:cs typeface="Arial" panose="020B0604020202020204" pitchFamily="34" charset="0"/>
              </a:rPr>
              <a:t> NLB </a:t>
            </a:r>
            <a:r>
              <a:rPr lang="tr-TR" altLang="tr-TR" dirty="0" err="1">
                <a:solidFill>
                  <a:srgbClr val="242729"/>
                </a:solidFill>
                <a:latin typeface="inherit"/>
                <a:cs typeface="Arial" panose="020B0604020202020204" pitchFamily="34" charset="0"/>
              </a:rPr>
              <a:t>when</a:t>
            </a:r>
            <a:r>
              <a:rPr lang="tr-TR" altLang="tr-TR" dirty="0">
                <a:solidFill>
                  <a:srgbClr val="242729"/>
                </a:solidFill>
                <a:latin typeface="inherit"/>
                <a:cs typeface="Arial" panose="020B0604020202020204" pitchFamily="34" charset="0"/>
              </a:rPr>
              <a:t> </a:t>
            </a:r>
            <a:r>
              <a:rPr lang="tr-TR" altLang="tr-TR" dirty="0" err="1">
                <a:solidFill>
                  <a:srgbClr val="242729"/>
                </a:solidFill>
                <a:latin typeface="inherit"/>
                <a:cs typeface="Arial" panose="020B0604020202020204" pitchFamily="34" charset="0"/>
              </a:rPr>
              <a:t>you</a:t>
            </a:r>
            <a:r>
              <a:rPr lang="tr-TR" altLang="tr-TR" dirty="0">
                <a:solidFill>
                  <a:srgbClr val="242729"/>
                </a:solidFill>
                <a:latin typeface="inherit"/>
                <a:cs typeface="Arial" panose="020B0604020202020204" pitchFamily="34" charset="0"/>
              </a:rPr>
              <a:t> </a:t>
            </a:r>
            <a:r>
              <a:rPr lang="tr-TR" altLang="tr-TR" dirty="0" err="1">
                <a:solidFill>
                  <a:srgbClr val="242729"/>
                </a:solidFill>
                <a:latin typeface="inherit"/>
                <a:cs typeface="Arial" panose="020B0604020202020204" pitchFamily="34" charset="0"/>
              </a:rPr>
              <a:t>require</a:t>
            </a:r>
            <a:r>
              <a:rPr lang="tr-TR" altLang="tr-TR" dirty="0">
                <a:solidFill>
                  <a:srgbClr val="242729"/>
                </a:solidFill>
                <a:latin typeface="inherit"/>
                <a:cs typeface="Arial" panose="020B0604020202020204" pitchFamily="34" charset="0"/>
              </a:rPr>
              <a:t> </a:t>
            </a:r>
            <a:r>
              <a:rPr lang="tr-TR" altLang="tr-TR" b="1" dirty="0" err="1">
                <a:solidFill>
                  <a:srgbClr val="242729"/>
                </a:solidFill>
                <a:latin typeface="inherit"/>
                <a:cs typeface="Arial" panose="020B0604020202020204" pitchFamily="34" charset="0"/>
              </a:rPr>
              <a:t>end-to-end</a:t>
            </a:r>
            <a:r>
              <a:rPr lang="tr-TR" altLang="tr-TR" b="1" dirty="0">
                <a:solidFill>
                  <a:srgbClr val="242729"/>
                </a:solidFill>
                <a:latin typeface="inherit"/>
                <a:cs typeface="Arial" panose="020B0604020202020204" pitchFamily="34" charset="0"/>
              </a:rPr>
              <a:t> SSL </a:t>
            </a:r>
            <a:r>
              <a:rPr lang="tr-TR" altLang="tr-TR" b="1" dirty="0" err="1">
                <a:solidFill>
                  <a:srgbClr val="242729"/>
                </a:solidFill>
                <a:latin typeface="inherit"/>
                <a:cs typeface="Arial" panose="020B0604020202020204" pitchFamily="34" charset="0"/>
              </a:rPr>
              <a:t>encryption</a:t>
            </a:r>
            <a:r>
              <a:rPr lang="tr-TR" altLang="tr-TR" dirty="0">
                <a:solidFill>
                  <a:srgbClr val="242729"/>
                </a:solidFill>
                <a:latin typeface="inherit"/>
                <a:cs typeface="Arial" panose="020B0604020202020204" pitchFamily="34" charset="0"/>
              </a:rPr>
              <a:t>. ALB </a:t>
            </a:r>
            <a:r>
              <a:rPr lang="tr-TR" altLang="tr-TR" dirty="0" err="1">
                <a:solidFill>
                  <a:srgbClr val="242729"/>
                </a:solidFill>
                <a:latin typeface="inherit"/>
                <a:cs typeface="Arial" panose="020B0604020202020204" pitchFamily="34" charset="0"/>
              </a:rPr>
              <a:t>will</a:t>
            </a:r>
            <a:r>
              <a:rPr lang="tr-TR" altLang="tr-TR" dirty="0">
                <a:solidFill>
                  <a:srgbClr val="242729"/>
                </a:solidFill>
                <a:latin typeface="inherit"/>
                <a:cs typeface="Arial" panose="020B0604020202020204" pitchFamily="34" charset="0"/>
              </a:rPr>
              <a:t> </a:t>
            </a:r>
            <a:r>
              <a:rPr lang="tr-TR" altLang="tr-TR" dirty="0" err="1">
                <a:solidFill>
                  <a:srgbClr val="242729"/>
                </a:solidFill>
                <a:latin typeface="inherit"/>
                <a:cs typeface="Arial" panose="020B0604020202020204" pitchFamily="34" charset="0"/>
              </a:rPr>
              <a:t>always</a:t>
            </a:r>
            <a:r>
              <a:rPr lang="tr-TR" altLang="tr-TR" dirty="0">
                <a:solidFill>
                  <a:srgbClr val="242729"/>
                </a:solidFill>
                <a:latin typeface="inherit"/>
                <a:cs typeface="Arial" panose="020B0604020202020204" pitchFamily="34" charset="0"/>
              </a:rPr>
              <a:t> </a:t>
            </a:r>
            <a:r>
              <a:rPr lang="tr-TR" altLang="tr-TR" dirty="0" err="1">
                <a:solidFill>
                  <a:srgbClr val="242729"/>
                </a:solidFill>
                <a:latin typeface="inherit"/>
                <a:cs typeface="Arial" panose="020B0604020202020204" pitchFamily="34" charset="0"/>
              </a:rPr>
              <a:t>terminate</a:t>
            </a:r>
            <a:r>
              <a:rPr lang="tr-TR" altLang="tr-TR" dirty="0">
                <a:solidFill>
                  <a:srgbClr val="242729"/>
                </a:solidFill>
                <a:latin typeface="inherit"/>
                <a:cs typeface="Arial" panose="020B0604020202020204" pitchFamily="34" charset="0"/>
              </a:rPr>
              <a:t> SSL </a:t>
            </a:r>
            <a:r>
              <a:rPr lang="tr-TR" altLang="tr-TR" dirty="0" err="1">
                <a:solidFill>
                  <a:srgbClr val="242729"/>
                </a:solidFill>
                <a:latin typeface="inherit"/>
                <a:cs typeface="Arial" panose="020B0604020202020204" pitchFamily="34" charset="0"/>
              </a:rPr>
              <a:t>connection</a:t>
            </a:r>
            <a:r>
              <a:rPr lang="tr-TR" altLang="tr-TR" dirty="0">
                <a:solidFill>
                  <a:srgbClr val="242729"/>
                </a:solidFill>
                <a:latin typeface="inherit"/>
                <a:cs typeface="Arial" panose="020B0604020202020204" pitchFamily="34" charset="0"/>
              </a:rPr>
              <a:t>, </a:t>
            </a:r>
            <a:r>
              <a:rPr lang="tr-TR" altLang="tr-TR" dirty="0" err="1">
                <a:solidFill>
                  <a:srgbClr val="242729"/>
                </a:solidFill>
                <a:latin typeface="inherit"/>
                <a:cs typeface="Arial" panose="020B0604020202020204" pitchFamily="34" charset="0"/>
              </a:rPr>
              <a:t>which</a:t>
            </a:r>
            <a:r>
              <a:rPr lang="tr-TR" altLang="tr-TR" dirty="0">
                <a:solidFill>
                  <a:srgbClr val="242729"/>
                </a:solidFill>
                <a:latin typeface="inherit"/>
                <a:cs typeface="Arial" panose="020B0604020202020204" pitchFamily="34" charset="0"/>
              </a:rPr>
              <a:t> </a:t>
            </a:r>
            <a:r>
              <a:rPr lang="tr-TR" altLang="tr-TR" dirty="0" err="1">
                <a:solidFill>
                  <a:srgbClr val="242729"/>
                </a:solidFill>
                <a:latin typeface="inherit"/>
                <a:cs typeface="Arial" panose="020B0604020202020204" pitchFamily="34" charset="0"/>
              </a:rPr>
              <a:t>may</a:t>
            </a:r>
            <a:r>
              <a:rPr lang="tr-TR" altLang="tr-TR" dirty="0">
                <a:solidFill>
                  <a:srgbClr val="242729"/>
                </a:solidFill>
                <a:latin typeface="inherit"/>
                <a:cs typeface="Arial" panose="020B0604020202020204" pitchFamily="34" charset="0"/>
              </a:rPr>
              <a:t> be not </a:t>
            </a:r>
            <a:r>
              <a:rPr lang="tr-TR" altLang="tr-TR" dirty="0" err="1">
                <a:solidFill>
                  <a:srgbClr val="242729"/>
                </a:solidFill>
                <a:latin typeface="inherit"/>
                <a:cs typeface="Arial" panose="020B0604020202020204" pitchFamily="34" charset="0"/>
              </a:rPr>
              <a:t>desired</a:t>
            </a:r>
            <a:r>
              <a:rPr lang="tr-TR" altLang="tr-TR" dirty="0">
                <a:solidFill>
                  <a:srgbClr val="242729"/>
                </a:solidFill>
                <a:latin typeface="inherit"/>
                <a:cs typeface="Arial" panose="020B0604020202020204" pitchFamily="34" charset="0"/>
              </a:rPr>
              <a:t> </a:t>
            </a:r>
            <a:r>
              <a:rPr lang="tr-TR" altLang="tr-TR" dirty="0" err="1">
                <a:solidFill>
                  <a:srgbClr val="242729"/>
                </a:solidFill>
                <a:latin typeface="inherit"/>
                <a:cs typeface="Arial" panose="020B0604020202020204" pitchFamily="34" charset="0"/>
              </a:rPr>
              <a:t>due</a:t>
            </a:r>
            <a:r>
              <a:rPr lang="tr-TR" altLang="tr-TR" dirty="0">
                <a:solidFill>
                  <a:srgbClr val="242729"/>
                </a:solidFill>
                <a:latin typeface="inherit"/>
                <a:cs typeface="Arial" panose="020B0604020202020204" pitchFamily="34" charset="0"/>
              </a:rPr>
              <a:t> </a:t>
            </a:r>
            <a:r>
              <a:rPr lang="tr-TR" altLang="tr-TR" dirty="0" err="1">
                <a:solidFill>
                  <a:srgbClr val="242729"/>
                </a:solidFill>
                <a:latin typeface="inherit"/>
                <a:cs typeface="Arial" panose="020B0604020202020204" pitchFamily="34" charset="0"/>
              </a:rPr>
              <a:t>to</a:t>
            </a:r>
            <a:r>
              <a:rPr lang="tr-TR" altLang="tr-TR" dirty="0">
                <a:solidFill>
                  <a:srgbClr val="242729"/>
                </a:solidFill>
                <a:latin typeface="inherit"/>
                <a:cs typeface="Arial" panose="020B0604020202020204" pitchFamily="34" charset="0"/>
              </a:rPr>
              <a:t> </a:t>
            </a:r>
            <a:r>
              <a:rPr lang="tr-TR" altLang="tr-TR" dirty="0" err="1">
                <a:solidFill>
                  <a:srgbClr val="242729"/>
                </a:solidFill>
                <a:latin typeface="inherit"/>
                <a:cs typeface="Arial" panose="020B0604020202020204" pitchFamily="34" charset="0"/>
              </a:rPr>
              <a:t>strict</a:t>
            </a:r>
            <a:r>
              <a:rPr lang="tr-TR" altLang="tr-TR" dirty="0">
                <a:solidFill>
                  <a:srgbClr val="242729"/>
                </a:solidFill>
                <a:latin typeface="inherit"/>
                <a:cs typeface="Arial" panose="020B0604020202020204" pitchFamily="34" charset="0"/>
              </a:rPr>
              <a:t> </a:t>
            </a:r>
            <a:r>
              <a:rPr lang="tr-TR" altLang="tr-TR" dirty="0" err="1">
                <a:solidFill>
                  <a:srgbClr val="242729"/>
                </a:solidFill>
                <a:latin typeface="inherit"/>
                <a:cs typeface="Arial" panose="020B0604020202020204" pitchFamily="34" charset="0"/>
              </a:rPr>
              <a:t>security</a:t>
            </a:r>
            <a:r>
              <a:rPr lang="tr-TR" altLang="tr-TR" dirty="0">
                <a:solidFill>
                  <a:srgbClr val="242729"/>
                </a:solidFill>
                <a:latin typeface="inherit"/>
                <a:cs typeface="Arial" panose="020B0604020202020204" pitchFamily="34" charset="0"/>
              </a:rPr>
              <a:t> </a:t>
            </a:r>
            <a:r>
              <a:rPr lang="tr-TR" altLang="tr-TR" dirty="0" err="1">
                <a:solidFill>
                  <a:srgbClr val="242729"/>
                </a:solidFill>
                <a:latin typeface="inherit"/>
                <a:cs typeface="Arial" panose="020B0604020202020204" pitchFamily="34" charset="0"/>
              </a:rPr>
              <a:t>requirements</a:t>
            </a:r>
            <a:r>
              <a:rPr lang="tr-TR" altLang="tr-TR" dirty="0">
                <a:solidFill>
                  <a:srgbClr val="242729"/>
                </a:solidFill>
                <a:latin typeface="inherit"/>
                <a:cs typeface="Arial" panose="020B0604020202020204" pitchFamily="34" charset="0"/>
              </a:rPr>
              <a:t>.</a:t>
            </a:r>
          </a:p>
          <a:p>
            <a:pPr lvl="0" eaLnBrk="0" fontAlgn="base" hangingPunct="0">
              <a:spcBef>
                <a:spcPct val="0"/>
              </a:spcBef>
              <a:spcAft>
                <a:spcPct val="0"/>
              </a:spcAft>
              <a:buFontTx/>
              <a:buChar char="•"/>
            </a:pPr>
            <a:r>
              <a:rPr lang="tr-TR" altLang="tr-TR" dirty="0">
                <a:solidFill>
                  <a:srgbClr val="242729"/>
                </a:solidFill>
                <a:latin typeface="inherit"/>
                <a:cs typeface="Arial" panose="020B0604020202020204" pitchFamily="34" charset="0"/>
              </a:rPr>
              <a:t>NLB is </a:t>
            </a:r>
            <a:r>
              <a:rPr lang="tr-TR" altLang="tr-TR" dirty="0" err="1">
                <a:solidFill>
                  <a:srgbClr val="242729"/>
                </a:solidFill>
                <a:latin typeface="inherit"/>
                <a:cs typeface="Arial" panose="020B0604020202020204" pitchFamily="34" charset="0"/>
              </a:rPr>
              <a:t>the</a:t>
            </a:r>
            <a:r>
              <a:rPr lang="tr-TR" altLang="tr-TR" dirty="0">
                <a:solidFill>
                  <a:srgbClr val="242729"/>
                </a:solidFill>
                <a:latin typeface="inherit"/>
                <a:cs typeface="Arial" panose="020B0604020202020204" pitchFamily="34" charset="0"/>
              </a:rPr>
              <a:t> </a:t>
            </a:r>
            <a:r>
              <a:rPr lang="tr-TR" altLang="tr-TR" dirty="0" err="1">
                <a:solidFill>
                  <a:srgbClr val="242729"/>
                </a:solidFill>
                <a:latin typeface="inherit"/>
                <a:cs typeface="Arial" panose="020B0604020202020204" pitchFamily="34" charset="0"/>
              </a:rPr>
              <a:t>only</a:t>
            </a:r>
            <a:r>
              <a:rPr lang="tr-TR" altLang="tr-TR" dirty="0">
                <a:solidFill>
                  <a:srgbClr val="242729"/>
                </a:solidFill>
                <a:latin typeface="inherit"/>
                <a:cs typeface="Arial" panose="020B0604020202020204" pitchFamily="34" charset="0"/>
              </a:rPr>
              <a:t> </a:t>
            </a:r>
            <a:r>
              <a:rPr lang="tr-TR" altLang="tr-TR" dirty="0" err="1">
                <a:solidFill>
                  <a:srgbClr val="242729"/>
                </a:solidFill>
                <a:latin typeface="inherit"/>
                <a:cs typeface="Arial" panose="020B0604020202020204" pitchFamily="34" charset="0"/>
              </a:rPr>
              <a:t>balancer</a:t>
            </a:r>
            <a:r>
              <a:rPr lang="tr-TR" altLang="tr-TR" dirty="0">
                <a:solidFill>
                  <a:srgbClr val="242729"/>
                </a:solidFill>
                <a:latin typeface="inherit"/>
                <a:cs typeface="Arial" panose="020B0604020202020204" pitchFamily="34" charset="0"/>
              </a:rPr>
              <a:t> </a:t>
            </a:r>
            <a:r>
              <a:rPr lang="tr-TR" altLang="tr-TR" dirty="0" err="1">
                <a:solidFill>
                  <a:srgbClr val="242729"/>
                </a:solidFill>
                <a:latin typeface="inherit"/>
                <a:cs typeface="Arial" panose="020B0604020202020204" pitchFamily="34" charset="0"/>
              </a:rPr>
              <a:t>type</a:t>
            </a:r>
            <a:r>
              <a:rPr lang="tr-TR" altLang="tr-TR" dirty="0">
                <a:solidFill>
                  <a:srgbClr val="242729"/>
                </a:solidFill>
                <a:latin typeface="inherit"/>
                <a:cs typeface="Arial" panose="020B0604020202020204" pitchFamily="34" charset="0"/>
              </a:rPr>
              <a:t> </a:t>
            </a:r>
            <a:r>
              <a:rPr lang="tr-TR" altLang="tr-TR" dirty="0" err="1">
                <a:solidFill>
                  <a:srgbClr val="242729"/>
                </a:solidFill>
                <a:latin typeface="inherit"/>
                <a:cs typeface="Arial" panose="020B0604020202020204" pitchFamily="34" charset="0"/>
              </a:rPr>
              <a:t>that</a:t>
            </a:r>
            <a:r>
              <a:rPr lang="tr-TR" altLang="tr-TR" dirty="0">
                <a:solidFill>
                  <a:srgbClr val="242729"/>
                </a:solidFill>
                <a:latin typeface="inherit"/>
                <a:cs typeface="Arial" panose="020B0604020202020204" pitchFamily="34" charset="0"/>
              </a:rPr>
              <a:t> can be </a:t>
            </a:r>
            <a:r>
              <a:rPr lang="tr-TR" altLang="tr-TR" dirty="0" err="1">
                <a:solidFill>
                  <a:srgbClr val="242729"/>
                </a:solidFill>
                <a:latin typeface="inherit"/>
                <a:cs typeface="Arial" panose="020B0604020202020204" pitchFamily="34" charset="0"/>
              </a:rPr>
              <a:t>used</a:t>
            </a:r>
            <a:r>
              <a:rPr lang="tr-TR" altLang="tr-TR" dirty="0">
                <a:solidFill>
                  <a:srgbClr val="242729"/>
                </a:solidFill>
                <a:latin typeface="inherit"/>
                <a:cs typeface="Arial" panose="020B0604020202020204" pitchFamily="34" charset="0"/>
              </a:rPr>
              <a:t> </a:t>
            </a:r>
            <a:r>
              <a:rPr lang="tr-TR" altLang="tr-TR" dirty="0" err="1">
                <a:solidFill>
                  <a:srgbClr val="242729"/>
                </a:solidFill>
                <a:latin typeface="inherit"/>
                <a:cs typeface="Arial" panose="020B0604020202020204" pitchFamily="34" charset="0"/>
              </a:rPr>
              <a:t>for</a:t>
            </a:r>
            <a:r>
              <a:rPr lang="tr-TR" altLang="tr-TR" dirty="0">
                <a:solidFill>
                  <a:srgbClr val="242729"/>
                </a:solidFill>
                <a:latin typeface="inherit"/>
                <a:cs typeface="Arial" panose="020B0604020202020204" pitchFamily="34" charset="0"/>
              </a:rPr>
              <a:t> API Gateway </a:t>
            </a:r>
            <a:r>
              <a:rPr lang="tr-TR" altLang="tr-TR" u="sng" dirty="0">
                <a:solidFill>
                  <a:srgbClr val="242729"/>
                </a:solidFill>
                <a:latin typeface="inherit"/>
                <a:cs typeface="Arial" panose="020B0604020202020204" pitchFamily="34" charset="0"/>
                <a:hlinkClick r:id="rId2"/>
              </a:rPr>
              <a:t>VpcLink</a:t>
            </a:r>
            <a:r>
              <a:rPr lang="tr-TR" altLang="tr-TR" dirty="0">
                <a:solidFill>
                  <a:srgbClr val="242729"/>
                </a:solidFill>
                <a:latin typeface="inherit"/>
                <a:cs typeface="Arial" panose="020B0604020202020204" pitchFamily="34" charset="0"/>
              </a:rPr>
              <a:t> </a:t>
            </a:r>
            <a:r>
              <a:rPr lang="tr-TR" altLang="tr-TR" dirty="0" err="1">
                <a:solidFill>
                  <a:srgbClr val="242729"/>
                </a:solidFill>
                <a:latin typeface="inherit"/>
                <a:cs typeface="Arial" panose="020B0604020202020204" pitchFamily="34" charset="0"/>
              </a:rPr>
              <a:t>or</a:t>
            </a:r>
            <a:r>
              <a:rPr lang="tr-TR" altLang="tr-TR" dirty="0">
                <a:solidFill>
                  <a:srgbClr val="242729"/>
                </a:solidFill>
                <a:latin typeface="inherit"/>
                <a:cs typeface="Arial" panose="020B0604020202020204" pitchFamily="34" charset="0"/>
              </a:rPr>
              <a:t> </a:t>
            </a:r>
            <a:r>
              <a:rPr lang="tr-TR" altLang="tr-TR" u="sng" dirty="0">
                <a:solidFill>
                  <a:srgbClr val="242729"/>
                </a:solidFill>
                <a:latin typeface="inherit"/>
                <a:cs typeface="Arial" panose="020B0604020202020204" pitchFamily="34" charset="0"/>
                <a:hlinkClick r:id="rId3"/>
              </a:rPr>
              <a:t>VPC PrivateLink</a:t>
            </a:r>
            <a:r>
              <a:rPr lang="tr-TR" altLang="tr-TR" dirty="0">
                <a:solidFill>
                  <a:srgbClr val="242729"/>
                </a:solidFill>
                <a:latin typeface="inherit"/>
                <a:cs typeface="Arial" panose="020B0604020202020204" pitchFamily="34" charset="0"/>
              </a:rPr>
              <a:t> </a:t>
            </a:r>
            <a:r>
              <a:rPr lang="tr-TR" altLang="tr-TR" dirty="0" err="1">
                <a:solidFill>
                  <a:srgbClr val="242729"/>
                </a:solidFill>
                <a:latin typeface="inherit"/>
                <a:cs typeface="Arial" panose="020B0604020202020204" pitchFamily="34" charset="0"/>
              </a:rPr>
              <a:t>technologies</a:t>
            </a:r>
            <a:r>
              <a:rPr lang="tr-TR" altLang="tr-TR" dirty="0">
                <a:solidFill>
                  <a:srgbClr val="242729"/>
                </a:solidFill>
                <a:latin typeface="inherit"/>
                <a:cs typeface="Arial" panose="020B0604020202020204" pitchFamily="34" charset="0"/>
              </a:rPr>
              <a:t>.</a:t>
            </a:r>
          </a:p>
          <a:p>
            <a:pPr lvl="0" eaLnBrk="0" fontAlgn="base" hangingPunct="0">
              <a:spcBef>
                <a:spcPct val="0"/>
              </a:spcBef>
              <a:spcAft>
                <a:spcPct val="0"/>
              </a:spcAft>
              <a:buFontTx/>
              <a:buChar char="•"/>
            </a:pPr>
            <a:r>
              <a:rPr lang="tr-TR" altLang="tr-TR" dirty="0">
                <a:solidFill>
                  <a:srgbClr val="FF0000"/>
                </a:solidFill>
                <a:latin typeface="inherit"/>
                <a:cs typeface="Arial" panose="020B0604020202020204" pitchFamily="34" charset="0"/>
              </a:rPr>
              <a:t>NLB </a:t>
            </a:r>
            <a:r>
              <a:rPr lang="tr-TR" altLang="tr-TR" dirty="0" err="1">
                <a:solidFill>
                  <a:srgbClr val="FF0000"/>
                </a:solidFill>
                <a:latin typeface="inherit"/>
                <a:cs typeface="Arial" panose="020B0604020202020204" pitchFamily="34" charset="0"/>
              </a:rPr>
              <a:t>does</a:t>
            </a:r>
            <a:r>
              <a:rPr lang="tr-TR" altLang="tr-TR" dirty="0">
                <a:solidFill>
                  <a:srgbClr val="FF0000"/>
                </a:solidFill>
                <a:latin typeface="inherit"/>
                <a:cs typeface="Arial" panose="020B0604020202020204" pitchFamily="34" charset="0"/>
              </a:rPr>
              <a:t> not </a:t>
            </a:r>
            <a:r>
              <a:rPr lang="tr-TR" altLang="tr-TR" dirty="0" err="1">
                <a:solidFill>
                  <a:srgbClr val="FF0000"/>
                </a:solidFill>
                <a:latin typeface="inherit"/>
                <a:cs typeface="Arial" panose="020B0604020202020204" pitchFamily="34" charset="0"/>
              </a:rPr>
              <a:t>have</a:t>
            </a:r>
            <a:r>
              <a:rPr lang="tr-TR" altLang="tr-TR" dirty="0">
                <a:solidFill>
                  <a:srgbClr val="FF0000"/>
                </a:solidFill>
                <a:latin typeface="inherit"/>
                <a:cs typeface="Arial" panose="020B0604020202020204" pitchFamily="34" charset="0"/>
              </a:rPr>
              <a:t> Security </a:t>
            </a:r>
            <a:r>
              <a:rPr lang="tr-TR" altLang="tr-TR" dirty="0" err="1">
                <a:solidFill>
                  <a:srgbClr val="FF0000"/>
                </a:solidFill>
                <a:latin typeface="inherit"/>
                <a:cs typeface="Arial" panose="020B0604020202020204" pitchFamily="34" charset="0"/>
              </a:rPr>
              <a:t>Groups</a:t>
            </a:r>
            <a:r>
              <a:rPr lang="tr-TR" altLang="tr-TR" dirty="0">
                <a:solidFill>
                  <a:srgbClr val="FF0000"/>
                </a:solidFill>
                <a:latin typeface="inherit"/>
                <a:cs typeface="Arial" panose="020B0604020202020204" pitchFamily="34" charset="0"/>
              </a:rPr>
              <a:t>.</a:t>
            </a:r>
          </a:p>
          <a:p>
            <a:pPr lvl="0" eaLnBrk="0" fontAlgn="base" hangingPunct="0">
              <a:spcBef>
                <a:spcPct val="0"/>
              </a:spcBef>
              <a:spcAft>
                <a:spcPct val="0"/>
              </a:spcAft>
            </a:pPr>
            <a:endParaRPr lang="tr-TR" altLang="tr-TR" sz="4400" dirty="0">
              <a:solidFill>
                <a:srgbClr val="242729"/>
              </a:solidFill>
              <a:latin typeface="inherit"/>
              <a:cs typeface="Arial" panose="020B0604020202020204" pitchFamily="34" charset="0"/>
            </a:endParaRPr>
          </a:p>
          <a:p>
            <a:pPr lvl="0" eaLnBrk="0" fontAlgn="base" hangingPunct="0">
              <a:spcBef>
                <a:spcPct val="0"/>
              </a:spcBef>
              <a:spcAft>
                <a:spcPct val="0"/>
              </a:spcAft>
            </a:pPr>
            <a:r>
              <a:rPr lang="tr-TR" altLang="tr-TR" dirty="0" err="1">
                <a:solidFill>
                  <a:srgbClr val="242729"/>
                </a:solidFill>
                <a:latin typeface="inherit"/>
                <a:cs typeface="Arial" panose="020B0604020202020204" pitchFamily="34" charset="0"/>
              </a:rPr>
              <a:t>When</a:t>
            </a:r>
            <a:r>
              <a:rPr lang="tr-TR" altLang="tr-TR" dirty="0">
                <a:solidFill>
                  <a:srgbClr val="242729"/>
                </a:solidFill>
                <a:latin typeface="inherit"/>
                <a:cs typeface="Arial" panose="020B0604020202020204" pitchFamily="34" charset="0"/>
              </a:rPr>
              <a:t> </a:t>
            </a:r>
            <a:r>
              <a:rPr lang="tr-TR" altLang="tr-TR" dirty="0" err="1">
                <a:solidFill>
                  <a:srgbClr val="242729"/>
                </a:solidFill>
                <a:latin typeface="inherit"/>
                <a:cs typeface="Arial" panose="020B0604020202020204" pitchFamily="34" charset="0"/>
              </a:rPr>
              <a:t>compared</a:t>
            </a:r>
            <a:r>
              <a:rPr lang="tr-TR" altLang="tr-TR" dirty="0">
                <a:solidFill>
                  <a:srgbClr val="242729"/>
                </a:solidFill>
                <a:latin typeface="inherit"/>
                <a:cs typeface="Arial" panose="020B0604020202020204" pitchFamily="34" charset="0"/>
              </a:rPr>
              <a:t> </a:t>
            </a:r>
            <a:r>
              <a:rPr lang="tr-TR" altLang="tr-TR" dirty="0" err="1">
                <a:solidFill>
                  <a:srgbClr val="242729"/>
                </a:solidFill>
                <a:latin typeface="inherit"/>
                <a:cs typeface="Arial" panose="020B0604020202020204" pitchFamily="34" charset="0"/>
              </a:rPr>
              <a:t>to</a:t>
            </a:r>
            <a:r>
              <a:rPr lang="tr-TR" altLang="tr-TR" dirty="0">
                <a:solidFill>
                  <a:srgbClr val="242729"/>
                </a:solidFill>
                <a:latin typeface="inherit"/>
                <a:cs typeface="Arial" panose="020B0604020202020204" pitchFamily="34" charset="0"/>
              </a:rPr>
              <a:t> an Application </a:t>
            </a:r>
            <a:r>
              <a:rPr lang="tr-TR" altLang="tr-TR" dirty="0" err="1">
                <a:solidFill>
                  <a:srgbClr val="242729"/>
                </a:solidFill>
                <a:latin typeface="inherit"/>
                <a:cs typeface="Arial" panose="020B0604020202020204" pitchFamily="34" charset="0"/>
              </a:rPr>
              <a:t>Load</a:t>
            </a:r>
            <a:r>
              <a:rPr lang="tr-TR" altLang="tr-TR" dirty="0">
                <a:solidFill>
                  <a:srgbClr val="242729"/>
                </a:solidFill>
                <a:latin typeface="inherit"/>
                <a:cs typeface="Arial" panose="020B0604020202020204" pitchFamily="34" charset="0"/>
              </a:rPr>
              <a:t> </a:t>
            </a:r>
            <a:r>
              <a:rPr lang="tr-TR" altLang="tr-TR" dirty="0" err="1">
                <a:solidFill>
                  <a:srgbClr val="242729"/>
                </a:solidFill>
                <a:latin typeface="inherit"/>
                <a:cs typeface="Arial" panose="020B0604020202020204" pitchFamily="34" charset="0"/>
              </a:rPr>
              <a:t>Balancer</a:t>
            </a:r>
            <a:r>
              <a:rPr lang="tr-TR" altLang="tr-TR" dirty="0">
                <a:solidFill>
                  <a:srgbClr val="242729"/>
                </a:solidFill>
                <a:latin typeface="inherit"/>
                <a:cs typeface="Arial" panose="020B0604020202020204" pitchFamily="34" charset="0"/>
              </a:rPr>
              <a:t> a </a:t>
            </a:r>
            <a:r>
              <a:rPr lang="tr-TR" altLang="tr-TR" dirty="0" err="1">
                <a:solidFill>
                  <a:srgbClr val="242729"/>
                </a:solidFill>
                <a:latin typeface="inherit"/>
                <a:cs typeface="Arial" panose="020B0604020202020204" pitchFamily="34" charset="0"/>
              </a:rPr>
              <a:t>simple</a:t>
            </a:r>
            <a:r>
              <a:rPr lang="tr-TR" altLang="tr-TR" dirty="0">
                <a:solidFill>
                  <a:srgbClr val="242729"/>
                </a:solidFill>
                <a:latin typeface="inherit"/>
                <a:cs typeface="Arial" panose="020B0604020202020204" pitchFamily="34" charset="0"/>
              </a:rPr>
              <a:t> </a:t>
            </a:r>
            <a:r>
              <a:rPr lang="tr-TR" altLang="tr-TR" dirty="0" err="1">
                <a:solidFill>
                  <a:srgbClr val="242729"/>
                </a:solidFill>
                <a:latin typeface="inherit"/>
                <a:cs typeface="Arial" panose="020B0604020202020204" pitchFamily="34" charset="0"/>
              </a:rPr>
              <a:t>explanation</a:t>
            </a:r>
            <a:r>
              <a:rPr lang="tr-TR" altLang="tr-TR" dirty="0">
                <a:solidFill>
                  <a:srgbClr val="242729"/>
                </a:solidFill>
                <a:latin typeface="inherit"/>
                <a:cs typeface="Arial" panose="020B0604020202020204" pitchFamily="34" charset="0"/>
              </a:rPr>
              <a:t> </a:t>
            </a:r>
            <a:r>
              <a:rPr lang="tr-TR" altLang="tr-TR" dirty="0" err="1">
                <a:solidFill>
                  <a:srgbClr val="242729"/>
                </a:solidFill>
                <a:latin typeface="inherit"/>
                <a:cs typeface="Arial" panose="020B0604020202020204" pitchFamily="34" charset="0"/>
              </a:rPr>
              <a:t>goes</a:t>
            </a:r>
            <a:r>
              <a:rPr lang="tr-TR" altLang="tr-TR" dirty="0">
                <a:solidFill>
                  <a:srgbClr val="242729"/>
                </a:solidFill>
                <a:latin typeface="inherit"/>
                <a:cs typeface="Arial" panose="020B0604020202020204" pitchFamily="34" charset="0"/>
              </a:rPr>
              <a:t> </a:t>
            </a:r>
            <a:r>
              <a:rPr lang="tr-TR" altLang="tr-TR" dirty="0" err="1">
                <a:solidFill>
                  <a:srgbClr val="242729"/>
                </a:solidFill>
                <a:latin typeface="inherit"/>
                <a:cs typeface="Arial" panose="020B0604020202020204" pitchFamily="34" charset="0"/>
              </a:rPr>
              <a:t>like</a:t>
            </a:r>
            <a:r>
              <a:rPr lang="tr-TR" altLang="tr-TR" dirty="0">
                <a:solidFill>
                  <a:srgbClr val="242729"/>
                </a:solidFill>
                <a:latin typeface="inherit"/>
                <a:cs typeface="Arial" panose="020B0604020202020204" pitchFamily="34" charset="0"/>
              </a:rPr>
              <a:t> </a:t>
            </a:r>
            <a:r>
              <a:rPr lang="tr-TR" altLang="tr-TR" dirty="0" err="1">
                <a:solidFill>
                  <a:srgbClr val="242729"/>
                </a:solidFill>
                <a:latin typeface="inherit"/>
                <a:cs typeface="Arial" panose="020B0604020202020204" pitchFamily="34" charset="0"/>
              </a:rPr>
              <a:t>this</a:t>
            </a:r>
            <a:r>
              <a:rPr lang="tr-TR" altLang="tr-TR" dirty="0">
                <a:solidFill>
                  <a:srgbClr val="242729"/>
                </a:solidFill>
                <a:latin typeface="inherit"/>
                <a:cs typeface="Arial" panose="020B0604020202020204" pitchFamily="34" charset="0"/>
              </a:rPr>
              <a:t>: Network </a:t>
            </a:r>
            <a:r>
              <a:rPr lang="tr-TR" altLang="tr-TR" dirty="0" err="1">
                <a:solidFill>
                  <a:srgbClr val="242729"/>
                </a:solidFill>
                <a:latin typeface="inherit"/>
                <a:cs typeface="Arial" panose="020B0604020202020204" pitchFamily="34" charset="0"/>
              </a:rPr>
              <a:t>Load</a:t>
            </a:r>
            <a:r>
              <a:rPr lang="tr-TR" altLang="tr-TR" dirty="0">
                <a:solidFill>
                  <a:srgbClr val="242729"/>
                </a:solidFill>
                <a:latin typeface="inherit"/>
                <a:cs typeface="Arial" panose="020B0604020202020204" pitchFamily="34" charset="0"/>
              </a:rPr>
              <a:t> </a:t>
            </a:r>
            <a:r>
              <a:rPr lang="tr-TR" altLang="tr-TR" dirty="0" err="1">
                <a:solidFill>
                  <a:srgbClr val="242729"/>
                </a:solidFill>
                <a:latin typeface="inherit"/>
                <a:cs typeface="Arial" panose="020B0604020202020204" pitchFamily="34" charset="0"/>
              </a:rPr>
              <a:t>Balancer</a:t>
            </a:r>
            <a:r>
              <a:rPr lang="tr-TR" altLang="tr-TR" dirty="0">
                <a:solidFill>
                  <a:srgbClr val="242729"/>
                </a:solidFill>
                <a:latin typeface="inherit"/>
                <a:cs typeface="Arial" panose="020B0604020202020204" pitchFamily="34" charset="0"/>
              </a:rPr>
              <a:t> is </a:t>
            </a:r>
            <a:r>
              <a:rPr lang="tr-TR" altLang="tr-TR" dirty="0" err="1">
                <a:solidFill>
                  <a:srgbClr val="242729"/>
                </a:solidFill>
                <a:latin typeface="inherit"/>
                <a:cs typeface="Arial" panose="020B0604020202020204" pitchFamily="34" charset="0"/>
              </a:rPr>
              <a:t>used</a:t>
            </a:r>
            <a:r>
              <a:rPr lang="tr-TR" altLang="tr-TR" dirty="0">
                <a:solidFill>
                  <a:srgbClr val="242729"/>
                </a:solidFill>
                <a:latin typeface="inherit"/>
                <a:cs typeface="Arial" panose="020B0604020202020204" pitchFamily="34" charset="0"/>
              </a:rPr>
              <a:t> </a:t>
            </a:r>
            <a:r>
              <a:rPr lang="tr-TR" altLang="tr-TR" dirty="0" err="1">
                <a:solidFill>
                  <a:srgbClr val="242729"/>
                </a:solidFill>
                <a:latin typeface="inherit"/>
                <a:cs typeface="Arial" panose="020B0604020202020204" pitchFamily="34" charset="0"/>
              </a:rPr>
              <a:t>anywhere</a:t>
            </a:r>
            <a:r>
              <a:rPr lang="tr-TR" altLang="tr-TR" dirty="0">
                <a:solidFill>
                  <a:srgbClr val="242729"/>
                </a:solidFill>
                <a:latin typeface="inherit"/>
                <a:cs typeface="Arial" panose="020B0604020202020204" pitchFamily="34" charset="0"/>
              </a:rPr>
              <a:t> </a:t>
            </a:r>
            <a:r>
              <a:rPr lang="tr-TR" altLang="tr-TR" dirty="0" err="1">
                <a:solidFill>
                  <a:srgbClr val="242729"/>
                </a:solidFill>
                <a:latin typeface="inherit"/>
                <a:cs typeface="Arial" panose="020B0604020202020204" pitchFamily="34" charset="0"/>
              </a:rPr>
              <a:t>where</a:t>
            </a:r>
            <a:r>
              <a:rPr lang="tr-TR" altLang="tr-TR" dirty="0">
                <a:solidFill>
                  <a:srgbClr val="242729"/>
                </a:solidFill>
                <a:latin typeface="inherit"/>
                <a:cs typeface="Arial" panose="020B0604020202020204" pitchFamily="34" charset="0"/>
              </a:rPr>
              <a:t> </a:t>
            </a:r>
            <a:r>
              <a:rPr lang="tr-TR" altLang="tr-TR" dirty="0" err="1">
                <a:solidFill>
                  <a:srgbClr val="242729"/>
                </a:solidFill>
                <a:latin typeface="inherit"/>
                <a:cs typeface="Arial" panose="020B0604020202020204" pitchFamily="34" charset="0"/>
              </a:rPr>
              <a:t>the</a:t>
            </a:r>
            <a:r>
              <a:rPr lang="tr-TR" altLang="tr-TR" dirty="0">
                <a:solidFill>
                  <a:srgbClr val="242729"/>
                </a:solidFill>
                <a:latin typeface="inherit"/>
                <a:cs typeface="Arial" panose="020B0604020202020204" pitchFamily="34" charset="0"/>
              </a:rPr>
              <a:t> </a:t>
            </a:r>
            <a:r>
              <a:rPr lang="tr-TR" altLang="tr-TR" dirty="0" err="1">
                <a:solidFill>
                  <a:srgbClr val="242729"/>
                </a:solidFill>
                <a:latin typeface="inherit"/>
                <a:cs typeface="Arial" panose="020B0604020202020204" pitchFamily="34" charset="0"/>
              </a:rPr>
              <a:t>application</a:t>
            </a:r>
            <a:r>
              <a:rPr lang="tr-TR" altLang="tr-TR" dirty="0">
                <a:solidFill>
                  <a:srgbClr val="242729"/>
                </a:solidFill>
                <a:latin typeface="inherit"/>
                <a:cs typeface="Arial" panose="020B0604020202020204" pitchFamily="34" charset="0"/>
              </a:rPr>
              <a:t> </a:t>
            </a:r>
            <a:r>
              <a:rPr lang="tr-TR" altLang="tr-TR" dirty="0" err="1">
                <a:solidFill>
                  <a:srgbClr val="242729"/>
                </a:solidFill>
                <a:latin typeface="inherit"/>
                <a:cs typeface="Arial" panose="020B0604020202020204" pitchFamily="34" charset="0"/>
              </a:rPr>
              <a:t>behind</a:t>
            </a:r>
            <a:r>
              <a:rPr lang="tr-TR" altLang="tr-TR" dirty="0">
                <a:solidFill>
                  <a:srgbClr val="242729"/>
                </a:solidFill>
                <a:latin typeface="inherit"/>
                <a:cs typeface="Arial" panose="020B0604020202020204" pitchFamily="34" charset="0"/>
              </a:rPr>
              <a:t> </a:t>
            </a:r>
            <a:r>
              <a:rPr lang="tr-TR" altLang="tr-TR" dirty="0" err="1">
                <a:solidFill>
                  <a:srgbClr val="242729"/>
                </a:solidFill>
                <a:latin typeface="inherit"/>
                <a:cs typeface="Arial" panose="020B0604020202020204" pitchFamily="34" charset="0"/>
              </a:rPr>
              <a:t>the</a:t>
            </a:r>
            <a:r>
              <a:rPr lang="tr-TR" altLang="tr-TR" dirty="0">
                <a:solidFill>
                  <a:srgbClr val="242729"/>
                </a:solidFill>
                <a:latin typeface="inherit"/>
                <a:cs typeface="Arial" panose="020B0604020202020204" pitchFamily="34" charset="0"/>
              </a:rPr>
              <a:t> </a:t>
            </a:r>
            <a:r>
              <a:rPr lang="tr-TR" altLang="tr-TR" dirty="0" err="1">
                <a:solidFill>
                  <a:srgbClr val="242729"/>
                </a:solidFill>
                <a:latin typeface="inherit"/>
                <a:cs typeface="Arial" panose="020B0604020202020204" pitchFamily="34" charset="0"/>
              </a:rPr>
              <a:t>balancer</a:t>
            </a:r>
            <a:r>
              <a:rPr lang="tr-TR" altLang="tr-TR" dirty="0">
                <a:solidFill>
                  <a:srgbClr val="242729"/>
                </a:solidFill>
                <a:latin typeface="inherit"/>
                <a:cs typeface="Arial" panose="020B0604020202020204" pitchFamily="34" charset="0"/>
              </a:rPr>
              <a:t> </a:t>
            </a:r>
            <a:r>
              <a:rPr lang="tr-TR" altLang="tr-TR" dirty="0" err="1">
                <a:solidFill>
                  <a:srgbClr val="242729"/>
                </a:solidFill>
                <a:latin typeface="inherit"/>
                <a:cs typeface="Arial" panose="020B0604020202020204" pitchFamily="34" charset="0"/>
              </a:rPr>
              <a:t>doesn't</a:t>
            </a:r>
            <a:r>
              <a:rPr lang="tr-TR" altLang="tr-TR" dirty="0">
                <a:solidFill>
                  <a:srgbClr val="242729"/>
                </a:solidFill>
                <a:latin typeface="inherit"/>
                <a:cs typeface="Arial" panose="020B0604020202020204" pitchFamily="34" charset="0"/>
              </a:rPr>
              <a:t> </a:t>
            </a:r>
            <a:r>
              <a:rPr lang="tr-TR" altLang="tr-TR" dirty="0" err="1">
                <a:solidFill>
                  <a:srgbClr val="242729"/>
                </a:solidFill>
                <a:latin typeface="inherit"/>
                <a:cs typeface="Arial" panose="020B0604020202020204" pitchFamily="34" charset="0"/>
              </a:rPr>
              <a:t>work</a:t>
            </a:r>
            <a:r>
              <a:rPr lang="tr-TR" altLang="tr-TR" dirty="0">
                <a:solidFill>
                  <a:srgbClr val="242729"/>
                </a:solidFill>
                <a:latin typeface="inherit"/>
                <a:cs typeface="Arial" panose="020B0604020202020204" pitchFamily="34" charset="0"/>
              </a:rPr>
              <a:t> </a:t>
            </a:r>
            <a:r>
              <a:rPr lang="tr-TR" altLang="tr-TR" dirty="0" err="1">
                <a:solidFill>
                  <a:srgbClr val="242729"/>
                </a:solidFill>
                <a:latin typeface="inherit"/>
                <a:cs typeface="Arial" panose="020B0604020202020204" pitchFamily="34" charset="0"/>
              </a:rPr>
              <a:t>over</a:t>
            </a:r>
            <a:r>
              <a:rPr lang="tr-TR" altLang="tr-TR" dirty="0">
                <a:solidFill>
                  <a:srgbClr val="242729"/>
                </a:solidFill>
                <a:latin typeface="inherit"/>
                <a:cs typeface="Arial" panose="020B0604020202020204" pitchFamily="34" charset="0"/>
              </a:rPr>
              <a:t> HTTP(S), but </a:t>
            </a:r>
            <a:r>
              <a:rPr lang="tr-TR" altLang="tr-TR" dirty="0" err="1">
                <a:solidFill>
                  <a:srgbClr val="242729"/>
                </a:solidFill>
                <a:latin typeface="inherit"/>
                <a:cs typeface="Arial" panose="020B0604020202020204" pitchFamily="34" charset="0"/>
              </a:rPr>
              <a:t>uses</a:t>
            </a:r>
            <a:r>
              <a:rPr lang="tr-TR" altLang="tr-TR" dirty="0">
                <a:solidFill>
                  <a:srgbClr val="242729"/>
                </a:solidFill>
                <a:latin typeface="inherit"/>
                <a:cs typeface="Arial" panose="020B0604020202020204" pitchFamily="34" charset="0"/>
              </a:rPr>
              <a:t> </a:t>
            </a:r>
            <a:r>
              <a:rPr lang="tr-TR" altLang="tr-TR" dirty="0" err="1">
                <a:solidFill>
                  <a:srgbClr val="242729"/>
                </a:solidFill>
                <a:latin typeface="inherit"/>
                <a:cs typeface="Arial" panose="020B0604020202020204" pitchFamily="34" charset="0"/>
              </a:rPr>
              <a:t>some</a:t>
            </a:r>
            <a:r>
              <a:rPr lang="tr-TR" altLang="tr-TR" dirty="0">
                <a:solidFill>
                  <a:srgbClr val="242729"/>
                </a:solidFill>
                <a:latin typeface="inherit"/>
                <a:cs typeface="Arial" panose="020B0604020202020204" pitchFamily="34" charset="0"/>
              </a:rPr>
              <a:t> </a:t>
            </a:r>
            <a:r>
              <a:rPr lang="tr-TR" altLang="tr-TR" dirty="0" err="1">
                <a:solidFill>
                  <a:srgbClr val="242729"/>
                </a:solidFill>
                <a:latin typeface="inherit"/>
                <a:cs typeface="Arial" panose="020B0604020202020204" pitchFamily="34" charset="0"/>
              </a:rPr>
              <a:t>other</a:t>
            </a:r>
            <a:r>
              <a:rPr lang="tr-TR" altLang="tr-TR" dirty="0">
                <a:solidFill>
                  <a:srgbClr val="242729"/>
                </a:solidFill>
                <a:latin typeface="inherit"/>
                <a:cs typeface="Arial" panose="020B0604020202020204" pitchFamily="34" charset="0"/>
              </a:rPr>
              <a:t> </a:t>
            </a:r>
            <a:r>
              <a:rPr lang="tr-TR" altLang="tr-TR" dirty="0" err="1">
                <a:solidFill>
                  <a:srgbClr val="242729"/>
                </a:solidFill>
                <a:latin typeface="inherit"/>
                <a:cs typeface="Arial" panose="020B0604020202020204" pitchFamily="34" charset="0"/>
              </a:rPr>
              <a:t>protocol</a:t>
            </a:r>
            <a:r>
              <a:rPr lang="tr-TR" altLang="tr-TR" dirty="0">
                <a:solidFill>
                  <a:srgbClr val="242729"/>
                </a:solidFill>
                <a:latin typeface="inherit"/>
                <a:cs typeface="Arial" panose="020B0604020202020204" pitchFamily="34" charset="0"/>
              </a:rPr>
              <a:t>. </a:t>
            </a:r>
            <a:r>
              <a:rPr lang="tr-TR" altLang="tr-TR" dirty="0" err="1">
                <a:solidFill>
                  <a:srgbClr val="242729"/>
                </a:solidFill>
                <a:latin typeface="inherit"/>
                <a:cs typeface="Arial" panose="020B0604020202020204" pitchFamily="34" charset="0"/>
              </a:rPr>
              <a:t>Including</a:t>
            </a:r>
            <a:r>
              <a:rPr lang="tr-TR" altLang="tr-TR" dirty="0">
                <a:solidFill>
                  <a:srgbClr val="242729"/>
                </a:solidFill>
                <a:latin typeface="inherit"/>
                <a:cs typeface="Arial" panose="020B0604020202020204" pitchFamily="34" charset="0"/>
              </a:rPr>
              <a:t>, but not </a:t>
            </a:r>
            <a:r>
              <a:rPr lang="tr-TR" altLang="tr-TR" dirty="0" err="1">
                <a:solidFill>
                  <a:srgbClr val="242729"/>
                </a:solidFill>
                <a:latin typeface="inherit"/>
                <a:cs typeface="Arial" panose="020B0604020202020204" pitchFamily="34" charset="0"/>
              </a:rPr>
              <a:t>limited</a:t>
            </a:r>
            <a:r>
              <a:rPr lang="tr-TR" altLang="tr-TR" dirty="0">
                <a:solidFill>
                  <a:srgbClr val="242729"/>
                </a:solidFill>
                <a:latin typeface="inherit"/>
                <a:cs typeface="Arial" panose="020B0604020202020204" pitchFamily="34" charset="0"/>
              </a:rPr>
              <a:t> </a:t>
            </a:r>
            <a:r>
              <a:rPr lang="tr-TR" altLang="tr-TR" dirty="0" err="1">
                <a:solidFill>
                  <a:srgbClr val="242729"/>
                </a:solidFill>
                <a:latin typeface="inherit"/>
                <a:cs typeface="Arial" panose="020B0604020202020204" pitchFamily="34" charset="0"/>
              </a:rPr>
              <a:t>to</a:t>
            </a:r>
            <a:r>
              <a:rPr lang="tr-TR" altLang="tr-TR" dirty="0">
                <a:solidFill>
                  <a:srgbClr val="242729"/>
                </a:solidFill>
                <a:latin typeface="inherit"/>
                <a:cs typeface="Arial" panose="020B0604020202020204" pitchFamily="34" charset="0"/>
              </a:rPr>
              <a:t>:</a:t>
            </a:r>
            <a:endParaRPr lang="tr-TR" altLang="tr-TR" dirty="0">
              <a:solidFill>
                <a:srgbClr val="242729"/>
              </a:solidFill>
              <a:latin typeface="Arial" panose="020B0604020202020204" pitchFamily="34" charset="0"/>
              <a:cs typeface="Arial" panose="020B0604020202020204" pitchFamily="34" charset="0"/>
            </a:endParaRPr>
          </a:p>
          <a:p>
            <a:pPr lvl="0" eaLnBrk="0" fontAlgn="base" hangingPunct="0">
              <a:spcBef>
                <a:spcPct val="0"/>
              </a:spcBef>
              <a:spcAft>
                <a:spcPct val="0"/>
              </a:spcAft>
              <a:buFontTx/>
              <a:buChar char="•"/>
            </a:pPr>
            <a:r>
              <a:rPr lang="tr-TR" altLang="tr-TR" dirty="0" err="1">
                <a:solidFill>
                  <a:srgbClr val="242729"/>
                </a:solidFill>
                <a:latin typeface="inherit"/>
                <a:cs typeface="Arial" panose="020B0604020202020204" pitchFamily="34" charset="0"/>
              </a:rPr>
              <a:t>Legacy</a:t>
            </a:r>
            <a:r>
              <a:rPr lang="tr-TR" altLang="tr-TR" dirty="0">
                <a:solidFill>
                  <a:srgbClr val="242729"/>
                </a:solidFill>
                <a:latin typeface="inherit"/>
                <a:cs typeface="Arial" panose="020B0604020202020204" pitchFamily="34" charset="0"/>
              </a:rPr>
              <a:t> </a:t>
            </a:r>
            <a:r>
              <a:rPr lang="tr-TR" altLang="tr-TR" dirty="0" err="1">
                <a:solidFill>
                  <a:srgbClr val="242729"/>
                </a:solidFill>
                <a:latin typeface="inherit"/>
                <a:cs typeface="Arial" panose="020B0604020202020204" pitchFamily="34" charset="0"/>
              </a:rPr>
              <a:t>applications</a:t>
            </a:r>
            <a:r>
              <a:rPr lang="tr-TR" altLang="tr-TR" dirty="0">
                <a:solidFill>
                  <a:srgbClr val="242729"/>
                </a:solidFill>
                <a:latin typeface="inherit"/>
                <a:cs typeface="Arial" panose="020B0604020202020204" pitchFamily="34" charset="0"/>
              </a:rPr>
              <a:t> </a:t>
            </a:r>
            <a:r>
              <a:rPr lang="tr-TR" altLang="tr-TR" dirty="0" err="1">
                <a:solidFill>
                  <a:srgbClr val="242729"/>
                </a:solidFill>
                <a:latin typeface="inherit"/>
                <a:cs typeface="Arial" panose="020B0604020202020204" pitchFamily="34" charset="0"/>
              </a:rPr>
              <a:t>that</a:t>
            </a:r>
            <a:r>
              <a:rPr lang="tr-TR" altLang="tr-TR" dirty="0">
                <a:solidFill>
                  <a:srgbClr val="242729"/>
                </a:solidFill>
                <a:latin typeface="inherit"/>
                <a:cs typeface="Arial" panose="020B0604020202020204" pitchFamily="34" charset="0"/>
              </a:rPr>
              <a:t> </a:t>
            </a:r>
            <a:r>
              <a:rPr lang="tr-TR" altLang="tr-TR" dirty="0" err="1">
                <a:solidFill>
                  <a:srgbClr val="242729"/>
                </a:solidFill>
                <a:latin typeface="inherit"/>
                <a:cs typeface="Arial" panose="020B0604020202020204" pitchFamily="34" charset="0"/>
              </a:rPr>
              <a:t>implement</a:t>
            </a:r>
            <a:r>
              <a:rPr lang="tr-TR" altLang="tr-TR" dirty="0">
                <a:solidFill>
                  <a:srgbClr val="242729"/>
                </a:solidFill>
                <a:latin typeface="inherit"/>
                <a:cs typeface="Arial" panose="020B0604020202020204" pitchFamily="34" charset="0"/>
              </a:rPr>
              <a:t> </a:t>
            </a:r>
            <a:r>
              <a:rPr lang="tr-TR" altLang="tr-TR" dirty="0" err="1">
                <a:solidFill>
                  <a:srgbClr val="242729"/>
                </a:solidFill>
                <a:latin typeface="inherit"/>
                <a:cs typeface="Arial" panose="020B0604020202020204" pitchFamily="34" charset="0"/>
              </a:rPr>
              <a:t>custom</a:t>
            </a:r>
            <a:r>
              <a:rPr lang="tr-TR" altLang="tr-TR" dirty="0">
                <a:solidFill>
                  <a:srgbClr val="242729"/>
                </a:solidFill>
                <a:latin typeface="inherit"/>
                <a:cs typeface="Arial" panose="020B0604020202020204" pitchFamily="34" charset="0"/>
              </a:rPr>
              <a:t> </a:t>
            </a:r>
            <a:r>
              <a:rPr lang="tr-TR" altLang="tr-TR" dirty="0" err="1">
                <a:solidFill>
                  <a:srgbClr val="242729"/>
                </a:solidFill>
                <a:latin typeface="inherit"/>
                <a:cs typeface="Arial" panose="020B0604020202020204" pitchFamily="34" charset="0"/>
              </a:rPr>
              <a:t>protocol</a:t>
            </a:r>
            <a:r>
              <a:rPr lang="tr-TR" altLang="tr-TR" dirty="0">
                <a:solidFill>
                  <a:srgbClr val="242729"/>
                </a:solidFill>
                <a:latin typeface="inherit"/>
                <a:cs typeface="Arial" panose="020B0604020202020204" pitchFamily="34" charset="0"/>
              </a:rPr>
              <a:t>.</a:t>
            </a:r>
          </a:p>
          <a:p>
            <a:pPr lvl="0" eaLnBrk="0" fontAlgn="base" hangingPunct="0">
              <a:spcBef>
                <a:spcPct val="0"/>
              </a:spcBef>
              <a:spcAft>
                <a:spcPct val="0"/>
              </a:spcAft>
              <a:buFontTx/>
              <a:buChar char="•"/>
            </a:pPr>
            <a:r>
              <a:rPr lang="tr-TR" altLang="tr-TR" dirty="0">
                <a:solidFill>
                  <a:srgbClr val="242729"/>
                </a:solidFill>
                <a:latin typeface="inherit"/>
                <a:cs typeface="Arial" panose="020B0604020202020204" pitchFamily="34" charset="0"/>
              </a:rPr>
              <a:t>NTP </a:t>
            </a:r>
            <a:r>
              <a:rPr lang="tr-TR" altLang="tr-TR" dirty="0" err="1">
                <a:solidFill>
                  <a:srgbClr val="242729"/>
                </a:solidFill>
                <a:latin typeface="inherit"/>
                <a:cs typeface="Arial" panose="020B0604020202020204" pitchFamily="34" charset="0"/>
              </a:rPr>
              <a:t>servers</a:t>
            </a:r>
            <a:r>
              <a:rPr lang="tr-TR" altLang="tr-TR" dirty="0">
                <a:solidFill>
                  <a:srgbClr val="242729"/>
                </a:solidFill>
                <a:latin typeface="inherit"/>
                <a:cs typeface="Arial" panose="020B0604020202020204" pitchFamily="34" charset="0"/>
              </a:rPr>
              <a:t>.</a:t>
            </a:r>
          </a:p>
          <a:p>
            <a:pPr lvl="0" eaLnBrk="0" fontAlgn="base" hangingPunct="0">
              <a:spcBef>
                <a:spcPct val="0"/>
              </a:spcBef>
              <a:spcAft>
                <a:spcPct val="0"/>
              </a:spcAft>
              <a:buFontTx/>
              <a:buChar char="•"/>
            </a:pPr>
            <a:r>
              <a:rPr lang="tr-TR" altLang="tr-TR" dirty="0">
                <a:solidFill>
                  <a:srgbClr val="FF0000"/>
                </a:solidFill>
                <a:latin typeface="inherit"/>
                <a:cs typeface="Arial" panose="020B0604020202020204" pitchFamily="34" charset="0"/>
              </a:rPr>
              <a:t>SMTP server.</a:t>
            </a:r>
          </a:p>
          <a:p>
            <a:pPr lvl="0" eaLnBrk="0" fontAlgn="base" hangingPunct="0">
              <a:spcBef>
                <a:spcPct val="0"/>
              </a:spcBef>
              <a:spcAft>
                <a:spcPct val="0"/>
              </a:spcAft>
              <a:buFontTx/>
              <a:buChar char="•"/>
            </a:pPr>
            <a:r>
              <a:rPr lang="tr-TR" altLang="tr-TR" dirty="0">
                <a:solidFill>
                  <a:srgbClr val="FF0000"/>
                </a:solidFill>
                <a:latin typeface="inherit"/>
                <a:cs typeface="Arial" panose="020B0604020202020204" pitchFamily="34" charset="0"/>
              </a:rPr>
              <a:t>Database </a:t>
            </a:r>
            <a:r>
              <a:rPr lang="tr-TR" altLang="tr-TR" dirty="0" err="1">
                <a:solidFill>
                  <a:srgbClr val="FF0000"/>
                </a:solidFill>
                <a:latin typeface="inherit"/>
                <a:cs typeface="Arial" panose="020B0604020202020204" pitchFamily="34" charset="0"/>
              </a:rPr>
              <a:t>servers</a:t>
            </a:r>
            <a:r>
              <a:rPr lang="tr-TR" altLang="tr-TR" dirty="0">
                <a:solidFill>
                  <a:srgbClr val="FF0000"/>
                </a:solidFill>
                <a:latin typeface="inherit"/>
                <a:cs typeface="Arial" panose="020B0604020202020204" pitchFamily="34" charset="0"/>
              </a:rPr>
              <a:t>.</a:t>
            </a:r>
          </a:p>
          <a:p>
            <a:pPr lvl="0" eaLnBrk="0" fontAlgn="base" hangingPunct="0">
              <a:spcBef>
                <a:spcPct val="0"/>
              </a:spcBef>
              <a:spcAft>
                <a:spcPct val="0"/>
              </a:spcAft>
              <a:buFontTx/>
              <a:buChar char="•"/>
            </a:pPr>
            <a:r>
              <a:rPr lang="tr-TR" altLang="tr-TR" dirty="0">
                <a:solidFill>
                  <a:srgbClr val="242729"/>
                </a:solidFill>
                <a:latin typeface="inherit"/>
                <a:cs typeface="Arial" panose="020B0604020202020204" pitchFamily="34" charset="0"/>
              </a:rPr>
              <a:t>MQTT </a:t>
            </a:r>
            <a:r>
              <a:rPr lang="tr-TR" altLang="tr-TR" dirty="0" err="1">
                <a:solidFill>
                  <a:srgbClr val="242729"/>
                </a:solidFill>
                <a:latin typeface="inherit"/>
                <a:cs typeface="Arial" panose="020B0604020202020204" pitchFamily="34" charset="0"/>
              </a:rPr>
              <a:t>brokers</a:t>
            </a:r>
            <a:r>
              <a:rPr lang="tr-TR" altLang="tr-TR" dirty="0">
                <a:solidFill>
                  <a:srgbClr val="242729"/>
                </a:solidFill>
                <a:latin typeface="inherit"/>
                <a:cs typeface="Arial" panose="020B0604020202020204" pitchFamily="34" charset="0"/>
              </a:rPr>
              <a:t>.</a:t>
            </a:r>
          </a:p>
          <a:p>
            <a:pPr lvl="0" eaLnBrk="0" fontAlgn="base" hangingPunct="0">
              <a:spcBef>
                <a:spcPct val="0"/>
              </a:spcBef>
              <a:spcAft>
                <a:spcPct val="0"/>
              </a:spcAft>
              <a:buFontTx/>
              <a:buChar char="•"/>
            </a:pPr>
            <a:r>
              <a:rPr lang="tr-TR" altLang="tr-TR" dirty="0">
                <a:solidFill>
                  <a:srgbClr val="242729"/>
                </a:solidFill>
                <a:latin typeface="inherit"/>
                <a:cs typeface="Arial" panose="020B0604020202020204" pitchFamily="34" charset="0"/>
              </a:rPr>
              <a:t>High </a:t>
            </a:r>
            <a:r>
              <a:rPr lang="tr-TR" altLang="tr-TR" dirty="0" err="1">
                <a:solidFill>
                  <a:srgbClr val="242729"/>
                </a:solidFill>
                <a:latin typeface="inherit"/>
                <a:cs typeface="Arial" panose="020B0604020202020204" pitchFamily="34" charset="0"/>
              </a:rPr>
              <a:t>performance</a:t>
            </a:r>
            <a:r>
              <a:rPr lang="tr-TR" altLang="tr-TR" dirty="0">
                <a:solidFill>
                  <a:srgbClr val="242729"/>
                </a:solidFill>
                <a:latin typeface="inherit"/>
                <a:cs typeface="Arial" panose="020B0604020202020204" pitchFamily="34" charset="0"/>
              </a:rPr>
              <a:t> </a:t>
            </a:r>
            <a:r>
              <a:rPr lang="tr-TR" altLang="tr-TR" dirty="0" err="1">
                <a:solidFill>
                  <a:srgbClr val="242729"/>
                </a:solidFill>
                <a:latin typeface="inherit"/>
                <a:cs typeface="Arial" panose="020B0604020202020204" pitchFamily="34" charset="0"/>
              </a:rPr>
              <a:t>queue</a:t>
            </a:r>
            <a:r>
              <a:rPr lang="tr-TR" altLang="tr-TR" dirty="0">
                <a:solidFill>
                  <a:srgbClr val="242729"/>
                </a:solidFill>
                <a:latin typeface="inherit"/>
                <a:cs typeface="Arial" panose="020B0604020202020204" pitchFamily="34" charset="0"/>
              </a:rPr>
              <a:t> </a:t>
            </a:r>
            <a:r>
              <a:rPr lang="tr-TR" altLang="tr-TR" dirty="0" err="1">
                <a:solidFill>
                  <a:srgbClr val="242729"/>
                </a:solidFill>
                <a:latin typeface="inherit"/>
                <a:cs typeface="Arial" panose="020B0604020202020204" pitchFamily="34" charset="0"/>
              </a:rPr>
              <a:t>servers</a:t>
            </a:r>
            <a:r>
              <a:rPr lang="tr-TR" altLang="tr-TR" dirty="0">
                <a:solidFill>
                  <a:srgbClr val="242729"/>
                </a:solidFill>
                <a:latin typeface="inherit"/>
                <a:cs typeface="Arial" panose="020B0604020202020204" pitchFamily="34" charset="0"/>
              </a:rPr>
              <a:t> (</a:t>
            </a:r>
            <a:r>
              <a:rPr lang="tr-TR" altLang="tr-TR" dirty="0" err="1">
                <a:solidFill>
                  <a:srgbClr val="242729"/>
                </a:solidFill>
                <a:latin typeface="inherit"/>
                <a:cs typeface="Arial" panose="020B0604020202020204" pitchFamily="34" charset="0"/>
              </a:rPr>
              <a:t>ActiveMQ</a:t>
            </a:r>
            <a:r>
              <a:rPr lang="tr-TR" altLang="tr-TR" dirty="0">
                <a:solidFill>
                  <a:srgbClr val="242729"/>
                </a:solidFill>
                <a:latin typeface="inherit"/>
                <a:cs typeface="Arial" panose="020B0604020202020204" pitchFamily="34" charset="0"/>
              </a:rPr>
              <a:t>, </a:t>
            </a:r>
            <a:r>
              <a:rPr lang="tr-TR" altLang="tr-TR" dirty="0" err="1">
                <a:solidFill>
                  <a:srgbClr val="242729"/>
                </a:solidFill>
                <a:latin typeface="inherit"/>
                <a:cs typeface="Arial" panose="020B0604020202020204" pitchFamily="34" charset="0"/>
              </a:rPr>
              <a:t>RabbitMQ</a:t>
            </a:r>
            <a:r>
              <a:rPr lang="tr-TR" altLang="tr-TR" dirty="0">
                <a:solidFill>
                  <a:srgbClr val="242729"/>
                </a:solidFill>
                <a:latin typeface="inherit"/>
                <a:cs typeface="Arial" panose="020B0604020202020204" pitchFamily="34" charset="0"/>
              </a:rPr>
              <a:t>, </a:t>
            </a:r>
            <a:r>
              <a:rPr lang="tr-TR" altLang="tr-TR" dirty="0" err="1">
                <a:solidFill>
                  <a:srgbClr val="242729"/>
                </a:solidFill>
                <a:latin typeface="inherit"/>
                <a:cs typeface="Arial" panose="020B0604020202020204" pitchFamily="34" charset="0"/>
              </a:rPr>
              <a:t>ZeroMQ</a:t>
            </a:r>
            <a:r>
              <a:rPr lang="tr-TR" altLang="tr-TR" dirty="0">
                <a:solidFill>
                  <a:srgbClr val="242729"/>
                </a:solidFill>
                <a:latin typeface="inherit"/>
                <a:cs typeface="Arial" panose="020B0604020202020204" pitchFamily="34" charset="0"/>
              </a:rPr>
              <a:t> </a:t>
            </a:r>
            <a:r>
              <a:rPr lang="tr-TR" altLang="tr-TR" dirty="0" err="1">
                <a:solidFill>
                  <a:srgbClr val="242729"/>
                </a:solidFill>
                <a:latin typeface="inherit"/>
                <a:cs typeface="Arial" panose="020B0604020202020204" pitchFamily="34" charset="0"/>
              </a:rPr>
              <a:t>etc</a:t>
            </a:r>
            <a:r>
              <a:rPr lang="tr-TR" altLang="tr-TR" dirty="0">
                <a:solidFill>
                  <a:srgbClr val="242729"/>
                </a:solidFill>
                <a:latin typeface="inherit"/>
                <a:cs typeface="Arial" panose="020B0604020202020204" pitchFamily="34" charset="0"/>
              </a:rPr>
              <a:t>.).</a:t>
            </a:r>
          </a:p>
          <a:p>
            <a:pPr lvl="0" eaLnBrk="0" fontAlgn="base" hangingPunct="0">
              <a:spcBef>
                <a:spcPct val="0"/>
              </a:spcBef>
              <a:spcAft>
                <a:spcPct val="0"/>
              </a:spcAft>
              <a:buFontTx/>
              <a:buChar char="•"/>
            </a:pPr>
            <a:r>
              <a:rPr lang="tr-TR" altLang="tr-TR" dirty="0">
                <a:solidFill>
                  <a:srgbClr val="FF0000"/>
                </a:solidFill>
                <a:latin typeface="inherit"/>
                <a:cs typeface="Arial" panose="020B0604020202020204" pitchFamily="34" charset="0"/>
              </a:rPr>
              <a:t>Message </a:t>
            </a:r>
            <a:r>
              <a:rPr lang="tr-TR" altLang="tr-TR" dirty="0" err="1">
                <a:solidFill>
                  <a:srgbClr val="FF0000"/>
                </a:solidFill>
                <a:latin typeface="inherit"/>
                <a:cs typeface="Arial" panose="020B0604020202020204" pitchFamily="34" charset="0"/>
              </a:rPr>
              <a:t>processing</a:t>
            </a:r>
            <a:r>
              <a:rPr lang="tr-TR" altLang="tr-TR" dirty="0">
                <a:solidFill>
                  <a:srgbClr val="FF0000"/>
                </a:solidFill>
                <a:latin typeface="inherit"/>
                <a:cs typeface="Arial" panose="020B0604020202020204" pitchFamily="34" charset="0"/>
              </a:rPr>
              <a:t> </a:t>
            </a:r>
            <a:r>
              <a:rPr lang="tr-TR" altLang="tr-TR" dirty="0" err="1">
                <a:solidFill>
                  <a:srgbClr val="FF0000"/>
                </a:solidFill>
                <a:latin typeface="inherit"/>
                <a:cs typeface="Arial" panose="020B0604020202020204" pitchFamily="34" charset="0"/>
              </a:rPr>
              <a:t>applications</a:t>
            </a:r>
            <a:r>
              <a:rPr lang="tr-TR" altLang="tr-TR" dirty="0">
                <a:solidFill>
                  <a:srgbClr val="FF0000"/>
                </a:solidFill>
                <a:latin typeface="inherit"/>
                <a:cs typeface="Arial" panose="020B0604020202020204" pitchFamily="34" charset="0"/>
              </a:rPr>
              <a:t> (</a:t>
            </a:r>
            <a:r>
              <a:rPr lang="tr-TR" altLang="tr-TR" dirty="0" err="1">
                <a:solidFill>
                  <a:srgbClr val="FF0000"/>
                </a:solidFill>
                <a:latin typeface="inherit"/>
                <a:cs typeface="Arial" panose="020B0604020202020204" pitchFamily="34" charset="0"/>
              </a:rPr>
              <a:t>think</a:t>
            </a:r>
            <a:r>
              <a:rPr lang="tr-TR" altLang="tr-TR" dirty="0">
                <a:solidFill>
                  <a:srgbClr val="FF0000"/>
                </a:solidFill>
                <a:latin typeface="inherit"/>
                <a:cs typeface="Arial" panose="020B0604020202020204" pitchFamily="34" charset="0"/>
              </a:rPr>
              <a:t> Kafka </a:t>
            </a:r>
            <a:r>
              <a:rPr lang="tr-TR" altLang="tr-TR" dirty="0" err="1">
                <a:solidFill>
                  <a:srgbClr val="FF0000"/>
                </a:solidFill>
                <a:latin typeface="inherit"/>
                <a:cs typeface="Arial" panose="020B0604020202020204" pitchFamily="34" charset="0"/>
              </a:rPr>
              <a:t>and</a:t>
            </a:r>
            <a:r>
              <a:rPr lang="tr-TR" altLang="tr-TR" dirty="0">
                <a:solidFill>
                  <a:srgbClr val="FF0000"/>
                </a:solidFill>
                <a:latin typeface="inherit"/>
                <a:cs typeface="Arial" panose="020B0604020202020204" pitchFamily="34" charset="0"/>
              </a:rPr>
              <a:t> </a:t>
            </a:r>
            <a:r>
              <a:rPr lang="tr-TR" altLang="tr-TR" dirty="0" err="1">
                <a:solidFill>
                  <a:srgbClr val="FF0000"/>
                </a:solidFill>
                <a:latin typeface="inherit"/>
                <a:cs typeface="Arial" panose="020B0604020202020204" pitchFamily="34" charset="0"/>
              </a:rPr>
              <a:t>Co</a:t>
            </a:r>
            <a:r>
              <a:rPr lang="tr-TR" altLang="tr-TR" dirty="0">
                <a:solidFill>
                  <a:srgbClr val="FF0000"/>
                </a:solidFill>
                <a:latin typeface="inherit"/>
                <a:cs typeface="Arial" panose="020B0604020202020204" pitchFamily="34" charset="0"/>
              </a:rPr>
              <a:t>.).</a:t>
            </a:r>
          </a:p>
          <a:p>
            <a:endParaRPr lang="tr-TR" dirty="0"/>
          </a:p>
        </p:txBody>
      </p:sp>
    </p:spTree>
    <p:extLst>
      <p:ext uri="{BB962C8B-B14F-4D97-AF65-F5344CB8AC3E}">
        <p14:creationId xmlns:p14="http://schemas.microsoft.com/office/powerpoint/2010/main" val="28188113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40C7C77-F4BD-8641-A887-64C1FD8DF9AE}"/>
              </a:ext>
            </a:extLst>
          </p:cNvPr>
          <p:cNvSpPr/>
          <p:nvPr/>
        </p:nvSpPr>
        <p:spPr>
          <a:xfrm>
            <a:off x="605882" y="912806"/>
            <a:ext cx="11390499" cy="5693866"/>
          </a:xfrm>
          <a:prstGeom prst="rect">
            <a:avLst/>
          </a:prstGeom>
        </p:spPr>
        <p:txBody>
          <a:bodyPr wrap="square">
            <a:spAutoFit/>
          </a:bodyPr>
          <a:lstStyle/>
          <a:p>
            <a:r>
              <a:rPr lang="tr-TR" sz="2800" dirty="0" err="1">
                <a:latin typeface="medium-content-serif-font"/>
              </a:rPr>
              <a:t>The</a:t>
            </a:r>
            <a:r>
              <a:rPr lang="tr-TR" sz="2800" dirty="0">
                <a:latin typeface="medium-content-serif-font"/>
              </a:rPr>
              <a:t> </a:t>
            </a:r>
            <a:r>
              <a:rPr lang="tr-TR" sz="2800" dirty="0" err="1">
                <a:latin typeface="medium-content-serif-font"/>
              </a:rPr>
              <a:t>other</a:t>
            </a:r>
            <a:r>
              <a:rPr lang="tr-TR" sz="2800" dirty="0">
                <a:latin typeface="medium-content-serif-font"/>
              </a:rPr>
              <a:t> </a:t>
            </a:r>
            <a:r>
              <a:rPr lang="tr-TR" sz="2800" dirty="0" err="1">
                <a:latin typeface="medium-content-serif-font"/>
              </a:rPr>
              <a:t>difference</a:t>
            </a:r>
            <a:r>
              <a:rPr lang="tr-TR" sz="2800" dirty="0">
                <a:latin typeface="medium-content-serif-font"/>
              </a:rPr>
              <a:t> </a:t>
            </a:r>
            <a:r>
              <a:rPr lang="tr-TR" sz="2800" dirty="0" err="1">
                <a:latin typeface="medium-content-serif-font"/>
              </a:rPr>
              <a:t>between</a:t>
            </a:r>
            <a:r>
              <a:rPr lang="tr-TR" sz="2800" dirty="0">
                <a:latin typeface="medium-content-serif-font"/>
              </a:rPr>
              <a:t> </a:t>
            </a:r>
            <a:r>
              <a:rPr lang="tr-TR" sz="2800" dirty="0" err="1">
                <a:latin typeface="medium-content-serif-font"/>
              </a:rPr>
              <a:t>the</a:t>
            </a:r>
            <a:r>
              <a:rPr lang="tr-TR" sz="2800" dirty="0">
                <a:latin typeface="medium-content-serif-font"/>
              </a:rPr>
              <a:t> </a:t>
            </a:r>
            <a:r>
              <a:rPr lang="tr-TR" sz="2800" dirty="0" err="1">
                <a:latin typeface="medium-content-serif-font"/>
              </a:rPr>
              <a:t>two</a:t>
            </a:r>
            <a:r>
              <a:rPr lang="tr-TR" sz="2800" dirty="0">
                <a:latin typeface="medium-content-serif-font"/>
              </a:rPr>
              <a:t> is </a:t>
            </a:r>
            <a:r>
              <a:rPr lang="tr-TR" sz="2800" dirty="0" err="1">
                <a:latin typeface="medium-content-serif-font"/>
              </a:rPr>
              <a:t>important</a:t>
            </a:r>
            <a:r>
              <a:rPr lang="tr-TR" sz="2800" dirty="0">
                <a:latin typeface="medium-content-serif-font"/>
              </a:rPr>
              <a:t> </a:t>
            </a:r>
            <a:r>
              <a:rPr lang="tr-TR" sz="2800" dirty="0" err="1">
                <a:latin typeface="medium-content-serif-font"/>
              </a:rPr>
              <a:t>because</a:t>
            </a:r>
            <a:r>
              <a:rPr lang="tr-TR" sz="2800" dirty="0">
                <a:latin typeface="medium-content-serif-font"/>
              </a:rPr>
              <a:t> network </a:t>
            </a:r>
            <a:r>
              <a:rPr lang="tr-TR" sz="2800" dirty="0">
                <a:latin typeface="medium-content-serif-font"/>
                <a:hlinkClick r:id="rId2"/>
              </a:rPr>
              <a:t>load balancing</a:t>
            </a:r>
            <a:r>
              <a:rPr lang="tr-TR" sz="2800" dirty="0">
                <a:latin typeface="medium-content-serif-font"/>
              </a:rPr>
              <a:t> </a:t>
            </a:r>
            <a:r>
              <a:rPr lang="tr-TR" sz="2800" dirty="0" err="1">
                <a:latin typeface="medium-content-serif-font"/>
              </a:rPr>
              <a:t>cannot</a:t>
            </a:r>
            <a:r>
              <a:rPr lang="tr-TR" sz="2800" dirty="0">
                <a:latin typeface="medium-content-serif-font"/>
              </a:rPr>
              <a:t> </a:t>
            </a:r>
            <a:r>
              <a:rPr lang="tr-TR" sz="2800" dirty="0" err="1">
                <a:latin typeface="medium-content-serif-font"/>
              </a:rPr>
              <a:t>assure</a:t>
            </a:r>
            <a:r>
              <a:rPr lang="tr-TR" sz="2800" dirty="0">
                <a:latin typeface="medium-content-serif-font"/>
              </a:rPr>
              <a:t> </a:t>
            </a:r>
            <a:r>
              <a:rPr lang="tr-TR" sz="2800" dirty="0" err="1">
                <a:latin typeface="medium-content-serif-font"/>
              </a:rPr>
              <a:t>availability</a:t>
            </a:r>
            <a:r>
              <a:rPr lang="tr-TR" sz="2800" dirty="0">
                <a:latin typeface="medium-content-serif-font"/>
              </a:rPr>
              <a:t> of </a:t>
            </a:r>
            <a:r>
              <a:rPr lang="tr-TR" sz="2800" dirty="0" err="1">
                <a:latin typeface="medium-content-serif-font"/>
              </a:rPr>
              <a:t>the</a:t>
            </a:r>
            <a:r>
              <a:rPr lang="tr-TR" sz="2800" dirty="0">
                <a:latin typeface="medium-content-serif-font"/>
              </a:rPr>
              <a:t> </a:t>
            </a:r>
            <a:r>
              <a:rPr lang="tr-TR" sz="2800" i="1" dirty="0" err="1">
                <a:latin typeface="medium-content-serif-font"/>
              </a:rPr>
              <a:t>application</a:t>
            </a:r>
            <a:r>
              <a:rPr lang="tr-TR" sz="2800" i="1" dirty="0">
                <a:latin typeface="medium-content-serif-font"/>
              </a:rPr>
              <a:t>. </a:t>
            </a:r>
            <a:r>
              <a:rPr lang="tr-TR" sz="2800" dirty="0" err="1">
                <a:latin typeface="medium-content-serif-font"/>
              </a:rPr>
              <a:t>This</a:t>
            </a:r>
            <a:r>
              <a:rPr lang="tr-TR" sz="2800" dirty="0">
                <a:latin typeface="medium-content-serif-font"/>
              </a:rPr>
              <a:t> is </a:t>
            </a:r>
            <a:r>
              <a:rPr lang="tr-TR" sz="2800" dirty="0" err="1">
                <a:latin typeface="medium-content-serif-font"/>
              </a:rPr>
              <a:t>because</a:t>
            </a:r>
            <a:r>
              <a:rPr lang="tr-TR" sz="2800" dirty="0">
                <a:latin typeface="medium-content-serif-font"/>
              </a:rPr>
              <a:t> it </a:t>
            </a:r>
            <a:r>
              <a:rPr lang="tr-TR" sz="2800" dirty="0" err="1">
                <a:latin typeface="medium-content-serif-font"/>
              </a:rPr>
              <a:t>bases</a:t>
            </a:r>
            <a:r>
              <a:rPr lang="tr-TR" sz="2800" dirty="0">
                <a:latin typeface="medium-content-serif-font"/>
              </a:rPr>
              <a:t> </a:t>
            </a:r>
            <a:r>
              <a:rPr lang="tr-TR" sz="2800" dirty="0" err="1">
                <a:latin typeface="medium-content-serif-font"/>
              </a:rPr>
              <a:t>its</a:t>
            </a:r>
            <a:r>
              <a:rPr lang="tr-TR" sz="2800" dirty="0">
                <a:latin typeface="medium-content-serif-font"/>
              </a:rPr>
              <a:t> </a:t>
            </a:r>
            <a:r>
              <a:rPr lang="tr-TR" sz="2800" dirty="0" err="1">
                <a:latin typeface="medium-content-serif-font"/>
              </a:rPr>
              <a:t>decisions</a:t>
            </a:r>
            <a:r>
              <a:rPr lang="tr-TR" sz="2800" dirty="0">
                <a:latin typeface="medium-content-serif-font"/>
              </a:rPr>
              <a:t> </a:t>
            </a:r>
            <a:r>
              <a:rPr lang="tr-TR" sz="2800" dirty="0" err="1">
                <a:latin typeface="medium-content-serif-font"/>
              </a:rPr>
              <a:t>solely</a:t>
            </a:r>
            <a:r>
              <a:rPr lang="tr-TR" sz="2800" dirty="0">
                <a:latin typeface="medium-content-serif-font"/>
              </a:rPr>
              <a:t> on network </a:t>
            </a:r>
            <a:r>
              <a:rPr lang="tr-TR" sz="2800" dirty="0" err="1">
                <a:latin typeface="medium-content-serif-font"/>
              </a:rPr>
              <a:t>and</a:t>
            </a:r>
            <a:r>
              <a:rPr lang="tr-TR" sz="2800" dirty="0">
                <a:latin typeface="medium-content-serif-font"/>
              </a:rPr>
              <a:t> TCP-</a:t>
            </a:r>
            <a:r>
              <a:rPr lang="tr-TR" sz="2800" dirty="0" err="1">
                <a:latin typeface="medium-content-serif-font"/>
              </a:rPr>
              <a:t>layer</a:t>
            </a:r>
            <a:r>
              <a:rPr lang="tr-TR" sz="2800" dirty="0">
                <a:latin typeface="medium-content-serif-font"/>
              </a:rPr>
              <a:t> </a:t>
            </a:r>
            <a:r>
              <a:rPr lang="tr-TR" sz="2800" dirty="0" err="1">
                <a:latin typeface="medium-content-serif-font"/>
              </a:rPr>
              <a:t>variables</a:t>
            </a:r>
            <a:r>
              <a:rPr lang="tr-TR" sz="2800" dirty="0">
                <a:latin typeface="medium-content-serif-font"/>
              </a:rPr>
              <a:t> </a:t>
            </a:r>
            <a:r>
              <a:rPr lang="tr-TR" sz="2800" dirty="0" err="1">
                <a:latin typeface="medium-content-serif-font"/>
              </a:rPr>
              <a:t>and</a:t>
            </a:r>
            <a:r>
              <a:rPr lang="tr-TR" sz="2800" dirty="0">
                <a:latin typeface="medium-content-serif-font"/>
              </a:rPr>
              <a:t> has </a:t>
            </a:r>
            <a:r>
              <a:rPr lang="tr-TR" sz="2800" dirty="0" err="1">
                <a:latin typeface="medium-content-serif-font"/>
              </a:rPr>
              <a:t>no</a:t>
            </a:r>
            <a:r>
              <a:rPr lang="tr-TR" sz="2800" dirty="0">
                <a:latin typeface="medium-content-serif-font"/>
              </a:rPr>
              <a:t> </a:t>
            </a:r>
            <a:r>
              <a:rPr lang="tr-TR" sz="2800" dirty="0" err="1">
                <a:latin typeface="medium-content-serif-font"/>
              </a:rPr>
              <a:t>awareness</a:t>
            </a:r>
            <a:r>
              <a:rPr lang="tr-TR" sz="2800" dirty="0">
                <a:latin typeface="medium-content-serif-font"/>
              </a:rPr>
              <a:t> of </a:t>
            </a:r>
            <a:r>
              <a:rPr lang="tr-TR" sz="2800" dirty="0" err="1">
                <a:latin typeface="medium-content-serif-font"/>
              </a:rPr>
              <a:t>the</a:t>
            </a:r>
            <a:r>
              <a:rPr lang="tr-TR" sz="2800" dirty="0">
                <a:latin typeface="medium-content-serif-font"/>
              </a:rPr>
              <a:t> </a:t>
            </a:r>
            <a:r>
              <a:rPr lang="tr-TR" sz="2800" dirty="0" err="1">
                <a:latin typeface="medium-content-serif-font"/>
              </a:rPr>
              <a:t>application</a:t>
            </a:r>
            <a:r>
              <a:rPr lang="tr-TR" sz="2800" dirty="0">
                <a:latin typeface="medium-content-serif-font"/>
              </a:rPr>
              <a:t> at </a:t>
            </a:r>
            <a:r>
              <a:rPr lang="tr-TR" sz="2800" dirty="0" err="1">
                <a:latin typeface="medium-content-serif-font"/>
              </a:rPr>
              <a:t>all</a:t>
            </a:r>
            <a:r>
              <a:rPr lang="tr-TR" sz="2800" dirty="0">
                <a:latin typeface="medium-content-serif-font"/>
              </a:rPr>
              <a:t>. </a:t>
            </a:r>
          </a:p>
          <a:p>
            <a:endParaRPr lang="tr-TR" sz="2800" dirty="0">
              <a:latin typeface="medium-content-serif-font"/>
            </a:endParaRPr>
          </a:p>
          <a:p>
            <a:r>
              <a:rPr lang="tr-TR" sz="2800" dirty="0" err="1">
                <a:latin typeface="medium-content-serif-font"/>
              </a:rPr>
              <a:t>Generally</a:t>
            </a:r>
            <a:r>
              <a:rPr lang="tr-TR" sz="2800" dirty="0">
                <a:latin typeface="medium-content-serif-font"/>
              </a:rPr>
              <a:t> a network </a:t>
            </a:r>
            <a:r>
              <a:rPr lang="tr-TR" sz="2800" dirty="0" err="1">
                <a:latin typeface="medium-content-serif-font"/>
              </a:rPr>
              <a:t>load</a:t>
            </a:r>
            <a:r>
              <a:rPr lang="tr-TR" sz="2800" dirty="0">
                <a:latin typeface="medium-content-serif-font"/>
              </a:rPr>
              <a:t> </a:t>
            </a:r>
            <a:r>
              <a:rPr lang="tr-TR" sz="2800" dirty="0" err="1">
                <a:latin typeface="medium-content-serif-font"/>
              </a:rPr>
              <a:t>balancer</a:t>
            </a:r>
            <a:r>
              <a:rPr lang="tr-TR" sz="2800" dirty="0">
                <a:latin typeface="medium-content-serif-font"/>
              </a:rPr>
              <a:t> </a:t>
            </a:r>
            <a:r>
              <a:rPr lang="tr-TR" sz="2800" dirty="0" err="1">
                <a:latin typeface="medium-content-serif-font"/>
              </a:rPr>
              <a:t>will</a:t>
            </a:r>
            <a:r>
              <a:rPr lang="tr-TR" sz="2800" dirty="0">
                <a:latin typeface="medium-content-serif-font"/>
              </a:rPr>
              <a:t> </a:t>
            </a:r>
            <a:r>
              <a:rPr lang="tr-TR" sz="2800" dirty="0" err="1">
                <a:latin typeface="medium-content-serif-font"/>
              </a:rPr>
              <a:t>determine</a:t>
            </a:r>
            <a:r>
              <a:rPr lang="tr-TR" sz="2800" dirty="0">
                <a:latin typeface="medium-content-serif-font"/>
              </a:rPr>
              <a:t> “</a:t>
            </a:r>
            <a:r>
              <a:rPr lang="tr-TR" sz="2800" dirty="0" err="1">
                <a:latin typeface="medium-content-serif-font"/>
              </a:rPr>
              <a:t>availability</a:t>
            </a:r>
            <a:r>
              <a:rPr lang="tr-TR" sz="2800" dirty="0">
                <a:latin typeface="medium-content-serif-font"/>
              </a:rPr>
              <a:t>” </a:t>
            </a:r>
            <a:r>
              <a:rPr lang="tr-TR" sz="2800" dirty="0" err="1">
                <a:latin typeface="medium-content-serif-font"/>
              </a:rPr>
              <a:t>based</a:t>
            </a:r>
            <a:r>
              <a:rPr lang="tr-TR" sz="2800" dirty="0">
                <a:latin typeface="medium-content-serif-font"/>
              </a:rPr>
              <a:t> on </a:t>
            </a:r>
            <a:r>
              <a:rPr lang="tr-TR" sz="2800" dirty="0" err="1">
                <a:latin typeface="medium-content-serif-font"/>
              </a:rPr>
              <a:t>the</a:t>
            </a:r>
            <a:r>
              <a:rPr lang="tr-TR" sz="2800" dirty="0">
                <a:latin typeface="medium-content-serif-font"/>
              </a:rPr>
              <a:t> </a:t>
            </a:r>
            <a:r>
              <a:rPr lang="tr-TR" sz="2800" dirty="0" err="1">
                <a:latin typeface="medium-content-serif-font"/>
              </a:rPr>
              <a:t>ability</a:t>
            </a:r>
            <a:r>
              <a:rPr lang="tr-TR" sz="2800" dirty="0">
                <a:latin typeface="medium-content-serif-font"/>
              </a:rPr>
              <a:t> of a server </a:t>
            </a:r>
            <a:r>
              <a:rPr lang="tr-TR" sz="2800" dirty="0" err="1">
                <a:latin typeface="medium-content-serif-font"/>
              </a:rPr>
              <a:t>to</a:t>
            </a:r>
            <a:r>
              <a:rPr lang="tr-TR" sz="2800" dirty="0">
                <a:latin typeface="medium-content-serif-font"/>
              </a:rPr>
              <a:t> </a:t>
            </a:r>
            <a:r>
              <a:rPr lang="tr-TR" sz="2800" dirty="0" err="1">
                <a:latin typeface="medium-content-serif-font"/>
              </a:rPr>
              <a:t>respond</a:t>
            </a:r>
            <a:r>
              <a:rPr lang="tr-TR" sz="2800" dirty="0">
                <a:latin typeface="medium-content-serif-font"/>
              </a:rPr>
              <a:t> </a:t>
            </a:r>
            <a:r>
              <a:rPr lang="tr-TR" sz="2800" dirty="0" err="1">
                <a:latin typeface="medium-content-serif-font"/>
              </a:rPr>
              <a:t>to</a:t>
            </a:r>
            <a:r>
              <a:rPr lang="tr-TR" sz="2800" dirty="0">
                <a:latin typeface="medium-content-serif-font"/>
              </a:rPr>
              <a:t> ICMP </a:t>
            </a:r>
            <a:r>
              <a:rPr lang="tr-TR" sz="2800" dirty="0" err="1">
                <a:latin typeface="medium-content-serif-font"/>
              </a:rPr>
              <a:t>ping</a:t>
            </a:r>
            <a:r>
              <a:rPr lang="tr-TR" sz="2800" dirty="0">
                <a:latin typeface="medium-content-serif-font"/>
              </a:rPr>
              <a:t>, </a:t>
            </a:r>
            <a:r>
              <a:rPr lang="tr-TR" sz="2800" dirty="0" err="1">
                <a:latin typeface="medium-content-serif-font"/>
              </a:rPr>
              <a:t>or</a:t>
            </a:r>
            <a:r>
              <a:rPr lang="tr-TR" sz="2800" dirty="0">
                <a:latin typeface="medium-content-serif-font"/>
              </a:rPr>
              <a:t> </a:t>
            </a:r>
            <a:r>
              <a:rPr lang="tr-TR" sz="2800" dirty="0" err="1">
                <a:latin typeface="medium-content-serif-font"/>
              </a:rPr>
              <a:t>to</a:t>
            </a:r>
            <a:r>
              <a:rPr lang="tr-TR" sz="2800" dirty="0">
                <a:latin typeface="medium-content-serif-font"/>
              </a:rPr>
              <a:t> </a:t>
            </a:r>
            <a:r>
              <a:rPr lang="tr-TR" sz="2800" dirty="0" err="1">
                <a:latin typeface="medium-content-serif-font"/>
              </a:rPr>
              <a:t>correctly</a:t>
            </a:r>
            <a:r>
              <a:rPr lang="tr-TR" sz="2800" dirty="0">
                <a:latin typeface="medium-content-serif-font"/>
              </a:rPr>
              <a:t> </a:t>
            </a:r>
            <a:r>
              <a:rPr lang="tr-TR" sz="2800" dirty="0" err="1">
                <a:latin typeface="medium-content-serif-font"/>
              </a:rPr>
              <a:t>complete</a:t>
            </a:r>
            <a:r>
              <a:rPr lang="tr-TR" sz="2800" dirty="0">
                <a:latin typeface="medium-content-serif-font"/>
              </a:rPr>
              <a:t> </a:t>
            </a:r>
            <a:r>
              <a:rPr lang="tr-TR" sz="2800" dirty="0" err="1">
                <a:latin typeface="medium-content-serif-font"/>
              </a:rPr>
              <a:t>the</a:t>
            </a:r>
            <a:r>
              <a:rPr lang="tr-TR" sz="2800" dirty="0">
                <a:latin typeface="medium-content-serif-font"/>
              </a:rPr>
              <a:t> </a:t>
            </a:r>
            <a:r>
              <a:rPr lang="tr-TR" sz="2800" dirty="0" err="1">
                <a:latin typeface="medium-content-serif-font"/>
              </a:rPr>
              <a:t>three-way</a:t>
            </a:r>
            <a:r>
              <a:rPr lang="tr-TR" sz="2800" dirty="0">
                <a:latin typeface="medium-content-serif-font"/>
              </a:rPr>
              <a:t> TCP </a:t>
            </a:r>
            <a:r>
              <a:rPr lang="tr-TR" sz="2800" dirty="0" err="1">
                <a:latin typeface="medium-content-serif-font"/>
              </a:rPr>
              <a:t>handshake</a:t>
            </a:r>
            <a:r>
              <a:rPr lang="tr-TR" sz="2800" dirty="0">
                <a:latin typeface="medium-content-serif-font"/>
              </a:rPr>
              <a:t>. </a:t>
            </a:r>
          </a:p>
          <a:p>
            <a:endParaRPr lang="tr-TR" sz="2800" dirty="0">
              <a:latin typeface="medium-content-serif-font"/>
            </a:endParaRPr>
          </a:p>
          <a:p>
            <a:r>
              <a:rPr lang="tr-TR" sz="2800" dirty="0">
                <a:latin typeface="medium-content-serif-font"/>
              </a:rPr>
              <a:t>An </a:t>
            </a:r>
            <a:r>
              <a:rPr lang="tr-TR" sz="2800" dirty="0" err="1">
                <a:latin typeface="medium-content-serif-font"/>
              </a:rPr>
              <a:t>application</a:t>
            </a:r>
            <a:r>
              <a:rPr lang="tr-TR" sz="2800" dirty="0">
                <a:latin typeface="medium-content-serif-font"/>
              </a:rPr>
              <a:t> </a:t>
            </a:r>
            <a:r>
              <a:rPr lang="tr-TR" sz="2800" dirty="0" err="1">
                <a:latin typeface="medium-content-serif-font"/>
              </a:rPr>
              <a:t>load</a:t>
            </a:r>
            <a:r>
              <a:rPr lang="tr-TR" sz="2800" dirty="0">
                <a:latin typeface="medium-content-serif-font"/>
              </a:rPr>
              <a:t> </a:t>
            </a:r>
            <a:r>
              <a:rPr lang="tr-TR" sz="2800" dirty="0" err="1">
                <a:latin typeface="medium-content-serif-font"/>
              </a:rPr>
              <a:t>balancer</a:t>
            </a:r>
            <a:r>
              <a:rPr lang="tr-TR" sz="2800" dirty="0">
                <a:latin typeface="medium-content-serif-font"/>
              </a:rPr>
              <a:t> </a:t>
            </a:r>
            <a:r>
              <a:rPr lang="tr-TR" sz="2800" dirty="0" err="1">
                <a:latin typeface="medium-content-serif-font"/>
              </a:rPr>
              <a:t>goes</a:t>
            </a:r>
            <a:r>
              <a:rPr lang="tr-TR" sz="2800" dirty="0">
                <a:latin typeface="medium-content-serif-font"/>
              </a:rPr>
              <a:t> </a:t>
            </a:r>
            <a:r>
              <a:rPr lang="tr-TR" sz="2800" dirty="0" err="1">
                <a:latin typeface="medium-content-serif-font"/>
              </a:rPr>
              <a:t>much</a:t>
            </a:r>
            <a:r>
              <a:rPr lang="tr-TR" sz="2800" dirty="0">
                <a:latin typeface="medium-content-serif-font"/>
              </a:rPr>
              <a:t> </a:t>
            </a:r>
            <a:r>
              <a:rPr lang="tr-TR" sz="2800" dirty="0" err="1">
                <a:latin typeface="medium-content-serif-font"/>
              </a:rPr>
              <a:t>deeper</a:t>
            </a:r>
            <a:r>
              <a:rPr lang="tr-TR" sz="2800" dirty="0">
                <a:latin typeface="medium-content-serif-font"/>
              </a:rPr>
              <a:t>, </a:t>
            </a:r>
            <a:r>
              <a:rPr lang="tr-TR" sz="2800" dirty="0" err="1">
                <a:latin typeface="medium-content-serif-font"/>
              </a:rPr>
              <a:t>and</a:t>
            </a:r>
            <a:r>
              <a:rPr lang="tr-TR" sz="2800" dirty="0">
                <a:latin typeface="medium-content-serif-font"/>
              </a:rPr>
              <a:t> is </a:t>
            </a:r>
            <a:r>
              <a:rPr lang="tr-TR" sz="2800" dirty="0" err="1">
                <a:latin typeface="medium-content-serif-font"/>
              </a:rPr>
              <a:t>capable</a:t>
            </a:r>
            <a:r>
              <a:rPr lang="tr-TR" sz="2800" dirty="0">
                <a:latin typeface="medium-content-serif-font"/>
              </a:rPr>
              <a:t> of </a:t>
            </a:r>
            <a:r>
              <a:rPr lang="tr-TR" sz="2800" dirty="0" err="1">
                <a:latin typeface="medium-content-serif-font"/>
              </a:rPr>
              <a:t>determining</a:t>
            </a:r>
            <a:r>
              <a:rPr lang="tr-TR" sz="2800" dirty="0">
                <a:latin typeface="medium-content-serif-font"/>
              </a:rPr>
              <a:t> </a:t>
            </a:r>
            <a:r>
              <a:rPr lang="tr-TR" sz="2800" dirty="0" err="1">
                <a:latin typeface="medium-content-serif-font"/>
              </a:rPr>
              <a:t>availability</a:t>
            </a:r>
            <a:r>
              <a:rPr lang="tr-TR" sz="2800" dirty="0">
                <a:latin typeface="medium-content-serif-font"/>
              </a:rPr>
              <a:t> </a:t>
            </a:r>
            <a:r>
              <a:rPr lang="tr-TR" sz="2800" dirty="0" err="1">
                <a:latin typeface="medium-content-serif-font"/>
              </a:rPr>
              <a:t>based</a:t>
            </a:r>
            <a:r>
              <a:rPr lang="tr-TR" sz="2800" dirty="0">
                <a:latin typeface="medium-content-serif-font"/>
              </a:rPr>
              <a:t> on not </a:t>
            </a:r>
            <a:r>
              <a:rPr lang="tr-TR" sz="2800" dirty="0" err="1">
                <a:latin typeface="medium-content-serif-font"/>
              </a:rPr>
              <a:t>only</a:t>
            </a:r>
            <a:r>
              <a:rPr lang="tr-TR" sz="2800" dirty="0">
                <a:latin typeface="medium-content-serif-font"/>
              </a:rPr>
              <a:t> a </a:t>
            </a:r>
            <a:r>
              <a:rPr lang="tr-TR" sz="2800" dirty="0" err="1">
                <a:latin typeface="medium-content-serif-font"/>
              </a:rPr>
              <a:t>successful</a:t>
            </a:r>
            <a:r>
              <a:rPr lang="tr-TR" sz="2800" dirty="0">
                <a:latin typeface="medium-content-serif-font"/>
              </a:rPr>
              <a:t> HTTP GET of a </a:t>
            </a:r>
            <a:r>
              <a:rPr lang="tr-TR" sz="2800" dirty="0" err="1">
                <a:latin typeface="medium-content-serif-font"/>
              </a:rPr>
              <a:t>particular</a:t>
            </a:r>
            <a:r>
              <a:rPr lang="tr-TR" sz="2800" dirty="0">
                <a:latin typeface="medium-content-serif-font"/>
              </a:rPr>
              <a:t> </a:t>
            </a:r>
            <a:r>
              <a:rPr lang="tr-TR" sz="2800" dirty="0" err="1">
                <a:latin typeface="medium-content-serif-font"/>
              </a:rPr>
              <a:t>page</a:t>
            </a:r>
            <a:r>
              <a:rPr lang="tr-TR" sz="2800" dirty="0">
                <a:latin typeface="medium-content-serif-font"/>
              </a:rPr>
              <a:t> but </a:t>
            </a:r>
            <a:r>
              <a:rPr lang="tr-TR" sz="2800" dirty="0" err="1">
                <a:latin typeface="medium-content-serif-font"/>
              </a:rPr>
              <a:t>also</a:t>
            </a:r>
            <a:r>
              <a:rPr lang="tr-TR" sz="2800" dirty="0">
                <a:latin typeface="medium-content-serif-font"/>
              </a:rPr>
              <a:t> </a:t>
            </a:r>
            <a:r>
              <a:rPr lang="tr-TR" sz="2800" dirty="0" err="1">
                <a:latin typeface="medium-content-serif-font"/>
              </a:rPr>
              <a:t>the</a:t>
            </a:r>
            <a:r>
              <a:rPr lang="tr-TR" sz="2800" dirty="0">
                <a:latin typeface="medium-content-serif-font"/>
              </a:rPr>
              <a:t> </a:t>
            </a:r>
            <a:r>
              <a:rPr lang="tr-TR" sz="2800" dirty="0" err="1">
                <a:latin typeface="medium-content-serif-font"/>
              </a:rPr>
              <a:t>verification</a:t>
            </a:r>
            <a:r>
              <a:rPr lang="tr-TR" sz="2800" dirty="0">
                <a:latin typeface="medium-content-serif-font"/>
              </a:rPr>
              <a:t> </a:t>
            </a:r>
            <a:r>
              <a:rPr lang="tr-TR" sz="2800" dirty="0" err="1">
                <a:latin typeface="medium-content-serif-font"/>
              </a:rPr>
              <a:t>that</a:t>
            </a:r>
            <a:r>
              <a:rPr lang="tr-TR" sz="2800" dirty="0">
                <a:latin typeface="medium-content-serif-font"/>
              </a:rPr>
              <a:t> </a:t>
            </a:r>
            <a:r>
              <a:rPr lang="tr-TR" sz="2800" dirty="0" err="1">
                <a:latin typeface="medium-content-serif-font"/>
              </a:rPr>
              <a:t>the</a:t>
            </a:r>
            <a:r>
              <a:rPr lang="tr-TR" sz="2800" dirty="0">
                <a:latin typeface="medium-content-serif-font"/>
              </a:rPr>
              <a:t> </a:t>
            </a:r>
            <a:r>
              <a:rPr lang="tr-TR" sz="2800" i="1" dirty="0" err="1">
                <a:latin typeface="medium-content-serif-font"/>
              </a:rPr>
              <a:t>content</a:t>
            </a:r>
            <a:r>
              <a:rPr lang="tr-TR" sz="2800" i="1" dirty="0">
                <a:latin typeface="medium-content-serif-font"/>
              </a:rPr>
              <a:t> </a:t>
            </a:r>
            <a:r>
              <a:rPr lang="tr-TR" sz="2800" dirty="0">
                <a:latin typeface="medium-content-serif-font"/>
              </a:rPr>
              <a:t>is as </a:t>
            </a:r>
            <a:r>
              <a:rPr lang="tr-TR" sz="2800" dirty="0" err="1">
                <a:latin typeface="medium-content-serif-font"/>
              </a:rPr>
              <a:t>was</a:t>
            </a:r>
            <a:r>
              <a:rPr lang="tr-TR" sz="2800" dirty="0">
                <a:latin typeface="medium-content-serif-font"/>
              </a:rPr>
              <a:t> </a:t>
            </a:r>
            <a:r>
              <a:rPr lang="tr-TR" sz="2800" dirty="0" err="1">
                <a:latin typeface="medium-content-serif-font"/>
              </a:rPr>
              <a:t>expected</a:t>
            </a:r>
            <a:r>
              <a:rPr lang="tr-TR" sz="2800" dirty="0">
                <a:latin typeface="medium-content-serif-font"/>
              </a:rPr>
              <a:t> </a:t>
            </a:r>
            <a:r>
              <a:rPr lang="tr-TR" sz="2800" dirty="0" err="1">
                <a:latin typeface="medium-content-serif-font"/>
              </a:rPr>
              <a:t>based</a:t>
            </a:r>
            <a:r>
              <a:rPr lang="tr-TR" sz="2800" dirty="0">
                <a:latin typeface="medium-content-serif-font"/>
              </a:rPr>
              <a:t> on </a:t>
            </a:r>
            <a:r>
              <a:rPr lang="tr-TR" sz="2800" dirty="0" err="1">
                <a:latin typeface="medium-content-serif-font"/>
              </a:rPr>
              <a:t>the</a:t>
            </a:r>
            <a:r>
              <a:rPr lang="tr-TR" sz="2800" dirty="0">
                <a:latin typeface="medium-content-serif-font"/>
              </a:rPr>
              <a:t> </a:t>
            </a:r>
            <a:r>
              <a:rPr lang="tr-TR" sz="2800" dirty="0" err="1">
                <a:latin typeface="medium-content-serif-font"/>
              </a:rPr>
              <a:t>input</a:t>
            </a:r>
            <a:r>
              <a:rPr lang="tr-TR" sz="2800" dirty="0">
                <a:latin typeface="medium-content-serif-font"/>
              </a:rPr>
              <a:t> </a:t>
            </a:r>
            <a:r>
              <a:rPr lang="tr-TR" sz="2800" dirty="0" err="1">
                <a:latin typeface="medium-content-serif-font"/>
              </a:rPr>
              <a:t>parameters</a:t>
            </a:r>
            <a:r>
              <a:rPr lang="tr-TR" sz="2800" dirty="0">
                <a:latin typeface="medium-content-serif-font"/>
              </a:rPr>
              <a:t>.</a:t>
            </a:r>
          </a:p>
        </p:txBody>
      </p:sp>
    </p:spTree>
    <p:extLst>
      <p:ext uri="{BB962C8B-B14F-4D97-AF65-F5344CB8AC3E}">
        <p14:creationId xmlns:p14="http://schemas.microsoft.com/office/powerpoint/2010/main" val="34459699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46E16AE7-A7A9-FE45-BD26-92EA091EC9D8}"/>
              </a:ext>
            </a:extLst>
          </p:cNvPr>
          <p:cNvGraphicFramePr>
            <a:graphicFrameLocks noGrp="1"/>
          </p:cNvGraphicFramePr>
          <p:nvPr>
            <p:extLst>
              <p:ext uri="{D42A27DB-BD31-4B8C-83A1-F6EECF244321}">
                <p14:modId xmlns:p14="http://schemas.microsoft.com/office/powerpoint/2010/main" val="1115595266"/>
              </p:ext>
            </p:extLst>
          </p:nvPr>
        </p:nvGraphicFramePr>
        <p:xfrm>
          <a:off x="236560" y="381743"/>
          <a:ext cx="11955440" cy="6182654"/>
        </p:xfrm>
        <a:graphic>
          <a:graphicData uri="http://schemas.openxmlformats.org/drawingml/2006/table">
            <a:tbl>
              <a:tblPr/>
              <a:tblGrid>
                <a:gridCol w="3421040">
                  <a:extLst>
                    <a:ext uri="{9D8B030D-6E8A-4147-A177-3AD203B41FA5}">
                      <a16:colId xmlns:a16="http://schemas.microsoft.com/office/drawing/2014/main" val="2456560326"/>
                    </a:ext>
                  </a:extLst>
                </a:gridCol>
                <a:gridCol w="8534400">
                  <a:extLst>
                    <a:ext uri="{9D8B030D-6E8A-4147-A177-3AD203B41FA5}">
                      <a16:colId xmlns:a16="http://schemas.microsoft.com/office/drawing/2014/main" val="605156687"/>
                    </a:ext>
                  </a:extLst>
                </a:gridCol>
              </a:tblGrid>
              <a:tr h="356944">
                <a:tc>
                  <a:txBody>
                    <a:bodyPr/>
                    <a:lstStyle/>
                    <a:p>
                      <a:pPr fontAlgn="t" latinLnBrk="0"/>
                      <a:r>
                        <a:rPr lang="tr-TR" b="1" u="none" strike="noStrike">
                          <a:effectLst/>
                          <a:latin typeface="inherit"/>
                        </a:rPr>
                        <a:t>HealthCheckProtocol</a:t>
                      </a:r>
                      <a:endParaRPr lang="tr-TR" b="0" u="none" strike="noStrike">
                        <a:effectLst/>
                        <a:latin typeface="inherit"/>
                      </a:endParaRPr>
                    </a:p>
                  </a:txBody>
                  <a:tcPr>
                    <a:lnL>
                      <a:noFill/>
                    </a:lnL>
                    <a:lnR w="9525" cap="flat" cmpd="sng" algn="ctr">
                      <a:solidFill>
                        <a:srgbClr val="D5DBDB"/>
                      </a:solidFill>
                      <a:prstDash val="solid"/>
                      <a:round/>
                      <a:headEnd type="none" w="med" len="med"/>
                      <a:tailEnd type="none" w="med" len="med"/>
                    </a:lnR>
                    <a:lnT>
                      <a:noFill/>
                    </a:lnT>
                    <a:lnB w="9525" cap="flat" cmpd="sng" algn="ctr">
                      <a:solidFill>
                        <a:srgbClr val="D5DBDB"/>
                      </a:solidFill>
                      <a:prstDash val="solid"/>
                      <a:round/>
                      <a:headEnd type="none" w="med" len="med"/>
                      <a:tailEnd type="none" w="med" len="med"/>
                    </a:lnB>
                    <a:solidFill>
                      <a:srgbClr val="FFFFFF"/>
                    </a:solidFill>
                  </a:tcPr>
                </a:tc>
                <a:tc>
                  <a:txBody>
                    <a:bodyPr/>
                    <a:lstStyle/>
                    <a:p>
                      <a:pPr fontAlgn="t" latinLnBrk="0"/>
                      <a:r>
                        <a:rPr lang="tr-TR" b="0" u="none" strike="noStrike">
                          <a:effectLst/>
                          <a:latin typeface="inherit"/>
                        </a:rPr>
                        <a:t>The protocol the load balancer uses when performing health checks on targets. The possible protocols are HTTP and HTTPS. The default is the HTTP protocol.</a:t>
                      </a:r>
                    </a:p>
                  </a:txBody>
                  <a:tcPr>
                    <a:lnL w="9525" cap="flat" cmpd="sng" algn="ctr">
                      <a:solidFill>
                        <a:srgbClr val="D5DBDB"/>
                      </a:solidFill>
                      <a:prstDash val="solid"/>
                      <a:round/>
                      <a:headEnd type="none" w="med" len="med"/>
                      <a:tailEnd type="none" w="med" len="med"/>
                    </a:lnL>
                    <a:lnR w="9525" cap="flat" cmpd="sng" algn="ctr">
                      <a:solidFill>
                        <a:srgbClr val="D5DBDB"/>
                      </a:solidFill>
                      <a:prstDash val="solid"/>
                      <a:round/>
                      <a:headEnd type="none" w="med" len="med"/>
                      <a:tailEnd type="none" w="med" len="med"/>
                    </a:lnR>
                    <a:lnT>
                      <a:noFill/>
                    </a:lnT>
                    <a:lnB w="9525" cap="flat" cmpd="sng" algn="ctr">
                      <a:solidFill>
                        <a:srgbClr val="D5DBDB"/>
                      </a:solidFill>
                      <a:prstDash val="solid"/>
                      <a:round/>
                      <a:headEnd type="none" w="med" len="med"/>
                      <a:tailEnd type="none" w="med" len="med"/>
                    </a:lnB>
                    <a:solidFill>
                      <a:srgbClr val="FFFFFF"/>
                    </a:solidFill>
                  </a:tcPr>
                </a:tc>
                <a:extLst>
                  <a:ext uri="{0D108BD9-81ED-4DB2-BD59-A6C34878D82A}">
                    <a16:rowId xmlns:a16="http://schemas.microsoft.com/office/drawing/2014/main" val="698265648"/>
                  </a:ext>
                </a:extLst>
              </a:tr>
              <a:tr h="464026">
                <a:tc>
                  <a:txBody>
                    <a:bodyPr/>
                    <a:lstStyle/>
                    <a:p>
                      <a:pPr fontAlgn="t" latinLnBrk="0"/>
                      <a:r>
                        <a:rPr lang="tr-TR" b="1" u="none" strike="noStrike">
                          <a:effectLst/>
                          <a:latin typeface="inherit"/>
                        </a:rPr>
                        <a:t>HealthCheckPort</a:t>
                      </a:r>
                      <a:endParaRPr lang="tr-TR" b="0" u="none" strike="noStrike">
                        <a:effectLst/>
                        <a:latin typeface="inherit"/>
                      </a:endParaRPr>
                    </a:p>
                  </a:txBody>
                  <a:tcPr>
                    <a:lnL>
                      <a:noFill/>
                    </a:lnL>
                    <a:lnR w="9525" cap="flat" cmpd="sng" algn="ctr">
                      <a:solidFill>
                        <a:srgbClr val="D5DBDB"/>
                      </a:solidFill>
                      <a:prstDash val="solid"/>
                      <a:round/>
                      <a:headEnd type="none" w="med" len="med"/>
                      <a:tailEnd type="none" w="med" len="med"/>
                    </a:lnR>
                    <a:lnT w="9525" cap="flat" cmpd="sng" algn="ctr">
                      <a:solidFill>
                        <a:srgbClr val="D5DBDB"/>
                      </a:solidFill>
                      <a:prstDash val="solid"/>
                      <a:round/>
                      <a:headEnd type="none" w="med" len="med"/>
                      <a:tailEnd type="none" w="med" len="med"/>
                    </a:lnT>
                    <a:lnB w="9525" cap="flat" cmpd="sng" algn="ctr">
                      <a:solidFill>
                        <a:srgbClr val="D5DBDB"/>
                      </a:solidFill>
                      <a:prstDash val="solid"/>
                      <a:round/>
                      <a:headEnd type="none" w="med" len="med"/>
                      <a:tailEnd type="none" w="med" len="med"/>
                    </a:lnB>
                    <a:solidFill>
                      <a:srgbClr val="FFFFFF"/>
                    </a:solidFill>
                  </a:tcPr>
                </a:tc>
                <a:tc>
                  <a:txBody>
                    <a:bodyPr/>
                    <a:lstStyle/>
                    <a:p>
                      <a:pPr fontAlgn="t" latinLnBrk="0"/>
                      <a:r>
                        <a:rPr lang="tr-TR" b="0" u="none" strike="noStrike">
                          <a:effectLst/>
                          <a:latin typeface="inherit"/>
                        </a:rPr>
                        <a:t>The port the load balancer uses when performing health checks on targets. The default is to use the port on which each target receives traffic from the load balancer.</a:t>
                      </a:r>
                    </a:p>
                  </a:txBody>
                  <a:tcPr>
                    <a:lnL w="9525" cap="flat" cmpd="sng" algn="ctr">
                      <a:solidFill>
                        <a:srgbClr val="D5DBDB"/>
                      </a:solidFill>
                      <a:prstDash val="solid"/>
                      <a:round/>
                      <a:headEnd type="none" w="med" len="med"/>
                      <a:tailEnd type="none" w="med" len="med"/>
                    </a:lnL>
                    <a:lnR w="9525" cap="flat" cmpd="sng" algn="ctr">
                      <a:solidFill>
                        <a:srgbClr val="D5DBDB"/>
                      </a:solidFill>
                      <a:prstDash val="solid"/>
                      <a:round/>
                      <a:headEnd type="none" w="med" len="med"/>
                      <a:tailEnd type="none" w="med" len="med"/>
                    </a:lnR>
                    <a:lnT w="9525" cap="flat" cmpd="sng" algn="ctr">
                      <a:solidFill>
                        <a:srgbClr val="D5DBDB"/>
                      </a:solidFill>
                      <a:prstDash val="solid"/>
                      <a:round/>
                      <a:headEnd type="none" w="med" len="med"/>
                      <a:tailEnd type="none" w="med" len="med"/>
                    </a:lnT>
                    <a:lnB w="9525" cap="flat" cmpd="sng" algn="ctr">
                      <a:solidFill>
                        <a:srgbClr val="D5DBDB"/>
                      </a:solidFill>
                      <a:prstDash val="solid"/>
                      <a:round/>
                      <a:headEnd type="none" w="med" len="med"/>
                      <a:tailEnd type="none" w="med" len="med"/>
                    </a:lnB>
                    <a:solidFill>
                      <a:srgbClr val="FFFFFF"/>
                    </a:solidFill>
                  </a:tcPr>
                </a:tc>
                <a:extLst>
                  <a:ext uri="{0D108BD9-81ED-4DB2-BD59-A6C34878D82A}">
                    <a16:rowId xmlns:a16="http://schemas.microsoft.com/office/drawing/2014/main" val="1973980790"/>
                  </a:ext>
                </a:extLst>
              </a:tr>
              <a:tr h="356944">
                <a:tc>
                  <a:txBody>
                    <a:bodyPr/>
                    <a:lstStyle/>
                    <a:p>
                      <a:pPr fontAlgn="t" latinLnBrk="0"/>
                      <a:r>
                        <a:rPr lang="tr-TR" b="1" u="none" strike="noStrike">
                          <a:effectLst/>
                          <a:latin typeface="inherit"/>
                        </a:rPr>
                        <a:t>HealthCheckPath</a:t>
                      </a:r>
                      <a:endParaRPr lang="tr-TR" b="0" u="none" strike="noStrike">
                        <a:effectLst/>
                        <a:latin typeface="inherit"/>
                      </a:endParaRPr>
                    </a:p>
                  </a:txBody>
                  <a:tcPr>
                    <a:lnL>
                      <a:noFill/>
                    </a:lnL>
                    <a:lnR w="9525" cap="flat" cmpd="sng" algn="ctr">
                      <a:solidFill>
                        <a:srgbClr val="D5DBDB"/>
                      </a:solidFill>
                      <a:prstDash val="solid"/>
                      <a:round/>
                      <a:headEnd type="none" w="med" len="med"/>
                      <a:tailEnd type="none" w="med" len="med"/>
                    </a:lnR>
                    <a:lnT w="9525" cap="flat" cmpd="sng" algn="ctr">
                      <a:solidFill>
                        <a:srgbClr val="D5DBDB"/>
                      </a:solidFill>
                      <a:prstDash val="solid"/>
                      <a:round/>
                      <a:headEnd type="none" w="med" len="med"/>
                      <a:tailEnd type="none" w="med" len="med"/>
                    </a:lnT>
                    <a:lnB w="9525" cap="flat" cmpd="sng" algn="ctr">
                      <a:solidFill>
                        <a:srgbClr val="D5DBDB"/>
                      </a:solidFill>
                      <a:prstDash val="solid"/>
                      <a:round/>
                      <a:headEnd type="none" w="med" len="med"/>
                      <a:tailEnd type="none" w="med" len="med"/>
                    </a:lnB>
                    <a:solidFill>
                      <a:srgbClr val="FFFFFF"/>
                    </a:solidFill>
                  </a:tcPr>
                </a:tc>
                <a:tc>
                  <a:txBody>
                    <a:bodyPr/>
                    <a:lstStyle/>
                    <a:p>
                      <a:pPr fontAlgn="t" latinLnBrk="0"/>
                      <a:r>
                        <a:rPr lang="tr-TR" b="0" u="none" strike="noStrike">
                          <a:effectLst/>
                          <a:latin typeface="inherit"/>
                        </a:rPr>
                        <a:t>The ping path that is the destination on the targets for health checks. Specify a valid URI (/</a:t>
                      </a:r>
                      <a:r>
                        <a:rPr lang="tr-TR" b="0" i="1" u="none" strike="noStrike">
                          <a:effectLst/>
                          <a:latin typeface="inherit"/>
                        </a:rPr>
                        <a:t>path</a:t>
                      </a:r>
                      <a:r>
                        <a:rPr lang="tr-TR" b="0" u="none" strike="noStrike">
                          <a:effectLst/>
                          <a:latin typeface="inherit"/>
                        </a:rPr>
                        <a:t>?</a:t>
                      </a:r>
                      <a:r>
                        <a:rPr lang="tr-TR" b="0" i="1" u="none" strike="noStrike">
                          <a:effectLst/>
                          <a:latin typeface="inherit"/>
                        </a:rPr>
                        <a:t>query</a:t>
                      </a:r>
                      <a:r>
                        <a:rPr lang="tr-TR" b="0" u="none" strike="noStrike">
                          <a:effectLst/>
                          <a:latin typeface="inherit"/>
                        </a:rPr>
                        <a:t>). The default is /.</a:t>
                      </a:r>
                    </a:p>
                  </a:txBody>
                  <a:tcPr>
                    <a:lnL w="9525" cap="flat" cmpd="sng" algn="ctr">
                      <a:solidFill>
                        <a:srgbClr val="D5DBDB"/>
                      </a:solidFill>
                      <a:prstDash val="solid"/>
                      <a:round/>
                      <a:headEnd type="none" w="med" len="med"/>
                      <a:tailEnd type="none" w="med" len="med"/>
                    </a:lnL>
                    <a:lnR w="9525" cap="flat" cmpd="sng" algn="ctr">
                      <a:solidFill>
                        <a:srgbClr val="D5DBDB"/>
                      </a:solidFill>
                      <a:prstDash val="solid"/>
                      <a:round/>
                      <a:headEnd type="none" w="med" len="med"/>
                      <a:tailEnd type="none" w="med" len="med"/>
                    </a:lnR>
                    <a:lnT w="9525" cap="flat" cmpd="sng" algn="ctr">
                      <a:solidFill>
                        <a:srgbClr val="D5DBDB"/>
                      </a:solidFill>
                      <a:prstDash val="solid"/>
                      <a:round/>
                      <a:headEnd type="none" w="med" len="med"/>
                      <a:tailEnd type="none" w="med" len="med"/>
                    </a:lnT>
                    <a:lnB w="9525" cap="flat" cmpd="sng" algn="ctr">
                      <a:solidFill>
                        <a:srgbClr val="D5DBDB"/>
                      </a:solidFill>
                      <a:prstDash val="solid"/>
                      <a:round/>
                      <a:headEnd type="none" w="med" len="med"/>
                      <a:tailEnd type="none" w="med" len="med"/>
                    </a:lnB>
                    <a:solidFill>
                      <a:srgbClr val="FFFFFF"/>
                    </a:solidFill>
                  </a:tcPr>
                </a:tc>
                <a:extLst>
                  <a:ext uri="{0D108BD9-81ED-4DB2-BD59-A6C34878D82A}">
                    <a16:rowId xmlns:a16="http://schemas.microsoft.com/office/drawing/2014/main" val="496643376"/>
                  </a:ext>
                </a:extLst>
              </a:tr>
              <a:tr h="464026">
                <a:tc>
                  <a:txBody>
                    <a:bodyPr/>
                    <a:lstStyle/>
                    <a:p>
                      <a:pPr fontAlgn="t" latinLnBrk="0"/>
                      <a:r>
                        <a:rPr lang="tr-TR" b="1" u="none" strike="noStrike">
                          <a:effectLst/>
                          <a:latin typeface="inherit"/>
                        </a:rPr>
                        <a:t>HealthCheckTimeoutSeconds</a:t>
                      </a:r>
                      <a:endParaRPr lang="tr-TR" b="0" u="none" strike="noStrike">
                        <a:effectLst/>
                        <a:latin typeface="inherit"/>
                      </a:endParaRPr>
                    </a:p>
                  </a:txBody>
                  <a:tcPr>
                    <a:lnL>
                      <a:noFill/>
                    </a:lnL>
                    <a:lnR w="9525" cap="flat" cmpd="sng" algn="ctr">
                      <a:solidFill>
                        <a:srgbClr val="D5DBDB"/>
                      </a:solidFill>
                      <a:prstDash val="solid"/>
                      <a:round/>
                      <a:headEnd type="none" w="med" len="med"/>
                      <a:tailEnd type="none" w="med" len="med"/>
                    </a:lnR>
                    <a:lnT w="9525" cap="flat" cmpd="sng" algn="ctr">
                      <a:solidFill>
                        <a:srgbClr val="D5DBDB"/>
                      </a:solidFill>
                      <a:prstDash val="solid"/>
                      <a:round/>
                      <a:headEnd type="none" w="med" len="med"/>
                      <a:tailEnd type="none" w="med" len="med"/>
                    </a:lnT>
                    <a:lnB w="9525" cap="flat" cmpd="sng" algn="ctr">
                      <a:solidFill>
                        <a:srgbClr val="D5DBDB"/>
                      </a:solidFill>
                      <a:prstDash val="solid"/>
                      <a:round/>
                      <a:headEnd type="none" w="med" len="med"/>
                      <a:tailEnd type="none" w="med" len="med"/>
                    </a:lnB>
                    <a:solidFill>
                      <a:srgbClr val="FFFFFF"/>
                    </a:solidFill>
                  </a:tcPr>
                </a:tc>
                <a:tc>
                  <a:txBody>
                    <a:bodyPr/>
                    <a:lstStyle/>
                    <a:p>
                      <a:pPr fontAlgn="t" latinLnBrk="0"/>
                      <a:r>
                        <a:rPr lang="tr-TR" b="0" u="none" strike="noStrike">
                          <a:effectLst/>
                          <a:latin typeface="inherit"/>
                        </a:rPr>
                        <a:t>The amount of time, in seconds, during which no response from a target means a failed health check. The range is 2–120 seconds. The default is 5 seconds if the target type is instance or ip and 30 seconds if the target type is lambda.</a:t>
                      </a:r>
                    </a:p>
                  </a:txBody>
                  <a:tcPr>
                    <a:lnL w="9525" cap="flat" cmpd="sng" algn="ctr">
                      <a:solidFill>
                        <a:srgbClr val="D5DBDB"/>
                      </a:solidFill>
                      <a:prstDash val="solid"/>
                      <a:round/>
                      <a:headEnd type="none" w="med" len="med"/>
                      <a:tailEnd type="none" w="med" len="med"/>
                    </a:lnL>
                    <a:lnR w="9525" cap="flat" cmpd="sng" algn="ctr">
                      <a:solidFill>
                        <a:srgbClr val="D5DBDB"/>
                      </a:solidFill>
                      <a:prstDash val="solid"/>
                      <a:round/>
                      <a:headEnd type="none" w="med" len="med"/>
                      <a:tailEnd type="none" w="med" len="med"/>
                    </a:lnR>
                    <a:lnT w="9525" cap="flat" cmpd="sng" algn="ctr">
                      <a:solidFill>
                        <a:srgbClr val="D5DBDB"/>
                      </a:solidFill>
                      <a:prstDash val="solid"/>
                      <a:round/>
                      <a:headEnd type="none" w="med" len="med"/>
                      <a:tailEnd type="none" w="med" len="med"/>
                    </a:lnT>
                    <a:lnB w="9525" cap="flat" cmpd="sng" algn="ctr">
                      <a:solidFill>
                        <a:srgbClr val="D5DBDB"/>
                      </a:solidFill>
                      <a:prstDash val="solid"/>
                      <a:round/>
                      <a:headEnd type="none" w="med" len="med"/>
                      <a:tailEnd type="none" w="med" len="med"/>
                    </a:lnB>
                    <a:solidFill>
                      <a:srgbClr val="FFFFFF"/>
                    </a:solidFill>
                  </a:tcPr>
                </a:tc>
                <a:extLst>
                  <a:ext uri="{0D108BD9-81ED-4DB2-BD59-A6C34878D82A}">
                    <a16:rowId xmlns:a16="http://schemas.microsoft.com/office/drawing/2014/main" val="3045682050"/>
                  </a:ext>
                </a:extLst>
              </a:tr>
              <a:tr h="1427774">
                <a:tc>
                  <a:txBody>
                    <a:bodyPr/>
                    <a:lstStyle/>
                    <a:p>
                      <a:pPr fontAlgn="t" latinLnBrk="0"/>
                      <a:r>
                        <a:rPr lang="tr-TR" b="1" u="none" strike="noStrike">
                          <a:effectLst/>
                          <a:latin typeface="inherit"/>
                        </a:rPr>
                        <a:t>HealthCheckIntervalSeconds</a:t>
                      </a:r>
                      <a:endParaRPr lang="tr-TR" b="0" u="none" strike="noStrike">
                        <a:effectLst/>
                        <a:latin typeface="inherit"/>
                      </a:endParaRPr>
                    </a:p>
                  </a:txBody>
                  <a:tcPr>
                    <a:lnL>
                      <a:noFill/>
                    </a:lnL>
                    <a:lnR w="9525" cap="flat" cmpd="sng" algn="ctr">
                      <a:solidFill>
                        <a:srgbClr val="D5DBDB"/>
                      </a:solidFill>
                      <a:prstDash val="solid"/>
                      <a:round/>
                      <a:headEnd type="none" w="med" len="med"/>
                      <a:tailEnd type="none" w="med" len="med"/>
                    </a:lnR>
                    <a:lnT w="9525" cap="flat" cmpd="sng" algn="ctr">
                      <a:solidFill>
                        <a:srgbClr val="D5DBDB"/>
                      </a:solidFill>
                      <a:prstDash val="solid"/>
                      <a:round/>
                      <a:headEnd type="none" w="med" len="med"/>
                      <a:tailEnd type="none" w="med" len="med"/>
                    </a:lnT>
                    <a:lnB w="9525" cap="flat" cmpd="sng" algn="ctr">
                      <a:solidFill>
                        <a:srgbClr val="D5DBDB"/>
                      </a:solidFill>
                      <a:prstDash val="solid"/>
                      <a:round/>
                      <a:headEnd type="none" w="med" len="med"/>
                      <a:tailEnd type="none" w="med" len="med"/>
                    </a:lnB>
                    <a:solidFill>
                      <a:srgbClr val="FFFFFF"/>
                    </a:solidFill>
                  </a:tcPr>
                </a:tc>
                <a:tc>
                  <a:txBody>
                    <a:bodyPr/>
                    <a:lstStyle/>
                    <a:p>
                      <a:pPr fontAlgn="t" latinLnBrk="0"/>
                      <a:r>
                        <a:rPr lang="tr-TR" b="0" u="none" strike="noStrike">
                          <a:effectLst/>
                          <a:latin typeface="inherit"/>
                        </a:rPr>
                        <a:t>The approximate amount of time, in seconds, between health checks of an individual target. The range is 5–300 seconds. The default is 30 seconds if the target type is instance or ip and 35 seconds if the target type is lambda.</a:t>
                      </a:r>
                    </a:p>
                  </a:txBody>
                  <a:tcPr>
                    <a:lnL w="9525" cap="flat" cmpd="sng" algn="ctr">
                      <a:solidFill>
                        <a:srgbClr val="D5DBDB"/>
                      </a:solidFill>
                      <a:prstDash val="solid"/>
                      <a:round/>
                      <a:headEnd type="none" w="med" len="med"/>
                      <a:tailEnd type="none" w="med" len="med"/>
                    </a:lnL>
                    <a:lnR w="9525" cap="flat" cmpd="sng" algn="ctr">
                      <a:solidFill>
                        <a:srgbClr val="D5DBDB"/>
                      </a:solidFill>
                      <a:prstDash val="solid"/>
                      <a:round/>
                      <a:headEnd type="none" w="med" len="med"/>
                      <a:tailEnd type="none" w="med" len="med"/>
                    </a:lnR>
                    <a:lnT w="9525" cap="flat" cmpd="sng" algn="ctr">
                      <a:solidFill>
                        <a:srgbClr val="D5DBDB"/>
                      </a:solidFill>
                      <a:prstDash val="solid"/>
                      <a:round/>
                      <a:headEnd type="none" w="med" len="med"/>
                      <a:tailEnd type="none" w="med" len="med"/>
                    </a:lnT>
                    <a:lnB w="9525" cap="flat" cmpd="sng" algn="ctr">
                      <a:solidFill>
                        <a:srgbClr val="D5DBDB"/>
                      </a:solidFill>
                      <a:prstDash val="solid"/>
                      <a:round/>
                      <a:headEnd type="none" w="med" len="med"/>
                      <a:tailEnd type="none" w="med" len="med"/>
                    </a:lnB>
                    <a:solidFill>
                      <a:srgbClr val="FFFFFF"/>
                    </a:solidFill>
                  </a:tcPr>
                </a:tc>
                <a:extLst>
                  <a:ext uri="{0D108BD9-81ED-4DB2-BD59-A6C34878D82A}">
                    <a16:rowId xmlns:a16="http://schemas.microsoft.com/office/drawing/2014/main" val="4195960890"/>
                  </a:ext>
                </a:extLst>
              </a:tr>
              <a:tr h="356944">
                <a:tc>
                  <a:txBody>
                    <a:bodyPr/>
                    <a:lstStyle/>
                    <a:p>
                      <a:pPr fontAlgn="t" latinLnBrk="0"/>
                      <a:r>
                        <a:rPr lang="tr-TR" b="1" u="none" strike="noStrike">
                          <a:effectLst/>
                          <a:latin typeface="inherit"/>
                        </a:rPr>
                        <a:t>HealthyThresholdCount</a:t>
                      </a:r>
                      <a:endParaRPr lang="tr-TR" b="0" u="none" strike="noStrike">
                        <a:effectLst/>
                        <a:latin typeface="inherit"/>
                      </a:endParaRPr>
                    </a:p>
                  </a:txBody>
                  <a:tcPr>
                    <a:lnL>
                      <a:noFill/>
                    </a:lnL>
                    <a:lnR w="9525" cap="flat" cmpd="sng" algn="ctr">
                      <a:solidFill>
                        <a:srgbClr val="D5DBDB"/>
                      </a:solidFill>
                      <a:prstDash val="solid"/>
                      <a:round/>
                      <a:headEnd type="none" w="med" len="med"/>
                      <a:tailEnd type="none" w="med" len="med"/>
                    </a:lnR>
                    <a:lnT w="9525" cap="flat" cmpd="sng" algn="ctr">
                      <a:solidFill>
                        <a:srgbClr val="D5DBDB"/>
                      </a:solidFill>
                      <a:prstDash val="solid"/>
                      <a:round/>
                      <a:headEnd type="none" w="med" len="med"/>
                      <a:tailEnd type="none" w="med" len="med"/>
                    </a:lnT>
                    <a:lnB w="9525" cap="flat" cmpd="sng" algn="ctr">
                      <a:solidFill>
                        <a:srgbClr val="D5DBDB"/>
                      </a:solidFill>
                      <a:prstDash val="solid"/>
                      <a:round/>
                      <a:headEnd type="none" w="med" len="med"/>
                      <a:tailEnd type="none" w="med" len="med"/>
                    </a:lnB>
                    <a:solidFill>
                      <a:srgbClr val="FFFFFF"/>
                    </a:solidFill>
                  </a:tcPr>
                </a:tc>
                <a:tc>
                  <a:txBody>
                    <a:bodyPr/>
                    <a:lstStyle/>
                    <a:p>
                      <a:pPr fontAlgn="t" latinLnBrk="0"/>
                      <a:r>
                        <a:rPr lang="tr-TR" b="0" u="none" strike="noStrike" dirty="0" err="1">
                          <a:effectLst/>
                          <a:latin typeface="inherit"/>
                        </a:rPr>
                        <a:t>The</a:t>
                      </a:r>
                      <a:r>
                        <a:rPr lang="tr-TR" b="0" u="none" strike="noStrike" dirty="0">
                          <a:effectLst/>
                          <a:latin typeface="inherit"/>
                        </a:rPr>
                        <a:t> </a:t>
                      </a:r>
                      <a:r>
                        <a:rPr lang="tr-TR" b="0" u="none" strike="noStrike" dirty="0" err="1">
                          <a:effectLst/>
                          <a:latin typeface="inherit"/>
                        </a:rPr>
                        <a:t>number</a:t>
                      </a:r>
                      <a:r>
                        <a:rPr lang="tr-TR" b="0" u="none" strike="noStrike" dirty="0">
                          <a:effectLst/>
                          <a:latin typeface="inherit"/>
                        </a:rPr>
                        <a:t> of </a:t>
                      </a:r>
                      <a:r>
                        <a:rPr lang="tr-TR" b="0" u="none" strike="noStrike" dirty="0" err="1">
                          <a:effectLst/>
                          <a:latin typeface="inherit"/>
                        </a:rPr>
                        <a:t>consecutive</a:t>
                      </a:r>
                      <a:r>
                        <a:rPr lang="tr-TR" b="0" u="none" strike="noStrike" dirty="0">
                          <a:effectLst/>
                          <a:latin typeface="inherit"/>
                        </a:rPr>
                        <a:t> </a:t>
                      </a:r>
                      <a:r>
                        <a:rPr lang="tr-TR" b="0" u="none" strike="noStrike" dirty="0" err="1">
                          <a:effectLst/>
                          <a:latin typeface="inherit"/>
                        </a:rPr>
                        <a:t>successful</a:t>
                      </a:r>
                      <a:r>
                        <a:rPr lang="tr-TR" b="0" u="none" strike="noStrike" dirty="0">
                          <a:effectLst/>
                          <a:latin typeface="inherit"/>
                        </a:rPr>
                        <a:t> </a:t>
                      </a:r>
                      <a:r>
                        <a:rPr lang="tr-TR" b="0" u="none" strike="noStrike" dirty="0" err="1">
                          <a:effectLst/>
                          <a:latin typeface="inherit"/>
                        </a:rPr>
                        <a:t>health</a:t>
                      </a:r>
                      <a:r>
                        <a:rPr lang="tr-TR" b="0" u="none" strike="noStrike" dirty="0">
                          <a:effectLst/>
                          <a:latin typeface="inherit"/>
                        </a:rPr>
                        <a:t> </a:t>
                      </a:r>
                      <a:r>
                        <a:rPr lang="tr-TR" b="0" u="none" strike="noStrike" dirty="0" err="1">
                          <a:effectLst/>
                          <a:latin typeface="inherit"/>
                        </a:rPr>
                        <a:t>checks</a:t>
                      </a:r>
                      <a:r>
                        <a:rPr lang="tr-TR" b="0" u="none" strike="noStrike" dirty="0">
                          <a:effectLst/>
                          <a:latin typeface="inherit"/>
                        </a:rPr>
                        <a:t> </a:t>
                      </a:r>
                      <a:r>
                        <a:rPr lang="tr-TR" b="0" u="none" strike="noStrike" dirty="0" err="1">
                          <a:effectLst/>
                          <a:latin typeface="inherit"/>
                        </a:rPr>
                        <a:t>required</a:t>
                      </a:r>
                      <a:r>
                        <a:rPr lang="tr-TR" b="0" u="none" strike="noStrike" dirty="0">
                          <a:effectLst/>
                          <a:latin typeface="inherit"/>
                        </a:rPr>
                        <a:t> </a:t>
                      </a:r>
                      <a:r>
                        <a:rPr lang="tr-TR" b="0" u="none" strike="noStrike" dirty="0" err="1">
                          <a:effectLst/>
                          <a:latin typeface="inherit"/>
                        </a:rPr>
                        <a:t>before</a:t>
                      </a:r>
                      <a:r>
                        <a:rPr lang="tr-TR" b="0" u="none" strike="noStrike" dirty="0">
                          <a:effectLst/>
                          <a:latin typeface="inherit"/>
                        </a:rPr>
                        <a:t> </a:t>
                      </a:r>
                      <a:r>
                        <a:rPr lang="tr-TR" b="0" u="none" strike="noStrike" dirty="0" err="1">
                          <a:effectLst/>
                          <a:latin typeface="inherit"/>
                        </a:rPr>
                        <a:t>considering</a:t>
                      </a:r>
                      <a:r>
                        <a:rPr lang="tr-TR" b="0" u="none" strike="noStrike" dirty="0">
                          <a:effectLst/>
                          <a:latin typeface="inherit"/>
                        </a:rPr>
                        <a:t> an </a:t>
                      </a:r>
                      <a:r>
                        <a:rPr lang="tr-TR" b="0" u="none" strike="noStrike" dirty="0" err="1">
                          <a:effectLst/>
                          <a:latin typeface="inherit"/>
                        </a:rPr>
                        <a:t>unhealthy</a:t>
                      </a:r>
                      <a:r>
                        <a:rPr lang="tr-TR" b="0" u="none" strike="noStrike" dirty="0">
                          <a:effectLst/>
                          <a:latin typeface="inherit"/>
                        </a:rPr>
                        <a:t> </a:t>
                      </a:r>
                      <a:r>
                        <a:rPr lang="tr-TR" b="0" u="none" strike="noStrike" dirty="0" err="1">
                          <a:effectLst/>
                          <a:latin typeface="inherit"/>
                        </a:rPr>
                        <a:t>target</a:t>
                      </a:r>
                      <a:r>
                        <a:rPr lang="tr-TR" b="0" u="none" strike="noStrike" dirty="0">
                          <a:effectLst/>
                          <a:latin typeface="inherit"/>
                        </a:rPr>
                        <a:t> </a:t>
                      </a:r>
                      <a:r>
                        <a:rPr lang="tr-TR" b="0" u="none" strike="noStrike" dirty="0" err="1">
                          <a:effectLst/>
                          <a:latin typeface="inherit"/>
                        </a:rPr>
                        <a:t>healthy</a:t>
                      </a:r>
                      <a:r>
                        <a:rPr lang="tr-TR" b="0" u="none" strike="noStrike" dirty="0">
                          <a:effectLst/>
                          <a:latin typeface="inherit"/>
                        </a:rPr>
                        <a:t>. </a:t>
                      </a:r>
                      <a:r>
                        <a:rPr lang="tr-TR" b="0" u="none" strike="noStrike" dirty="0" err="1">
                          <a:effectLst/>
                          <a:latin typeface="inherit"/>
                        </a:rPr>
                        <a:t>The</a:t>
                      </a:r>
                      <a:r>
                        <a:rPr lang="tr-TR" b="0" u="none" strike="noStrike" dirty="0">
                          <a:effectLst/>
                          <a:latin typeface="inherit"/>
                        </a:rPr>
                        <a:t> </a:t>
                      </a:r>
                      <a:r>
                        <a:rPr lang="tr-TR" b="0" u="none" strike="noStrike" dirty="0" err="1">
                          <a:effectLst/>
                          <a:latin typeface="inherit"/>
                        </a:rPr>
                        <a:t>range</a:t>
                      </a:r>
                      <a:r>
                        <a:rPr lang="tr-TR" b="0" u="none" strike="noStrike" dirty="0">
                          <a:effectLst/>
                          <a:latin typeface="inherit"/>
                        </a:rPr>
                        <a:t> is 2–10. </a:t>
                      </a:r>
                      <a:r>
                        <a:rPr lang="tr-TR" b="0" u="none" strike="noStrike" dirty="0" err="1">
                          <a:effectLst/>
                          <a:latin typeface="inherit"/>
                        </a:rPr>
                        <a:t>The</a:t>
                      </a:r>
                      <a:r>
                        <a:rPr lang="tr-TR" b="0" u="none" strike="noStrike" dirty="0">
                          <a:effectLst/>
                          <a:latin typeface="inherit"/>
                        </a:rPr>
                        <a:t> </a:t>
                      </a:r>
                      <a:r>
                        <a:rPr lang="tr-TR" b="0" u="none" strike="noStrike" dirty="0" err="1">
                          <a:effectLst/>
                          <a:latin typeface="inherit"/>
                        </a:rPr>
                        <a:t>default</a:t>
                      </a:r>
                      <a:r>
                        <a:rPr lang="tr-TR" b="0" u="none" strike="noStrike" dirty="0">
                          <a:effectLst/>
                          <a:latin typeface="inherit"/>
                        </a:rPr>
                        <a:t> is 5.</a:t>
                      </a:r>
                    </a:p>
                  </a:txBody>
                  <a:tcPr>
                    <a:lnL w="9525" cap="flat" cmpd="sng" algn="ctr">
                      <a:solidFill>
                        <a:srgbClr val="D5DBDB"/>
                      </a:solidFill>
                      <a:prstDash val="solid"/>
                      <a:round/>
                      <a:headEnd type="none" w="med" len="med"/>
                      <a:tailEnd type="none" w="med" len="med"/>
                    </a:lnL>
                    <a:lnR w="9525" cap="flat" cmpd="sng" algn="ctr">
                      <a:solidFill>
                        <a:srgbClr val="D5DBDB"/>
                      </a:solidFill>
                      <a:prstDash val="solid"/>
                      <a:round/>
                      <a:headEnd type="none" w="med" len="med"/>
                      <a:tailEnd type="none" w="med" len="med"/>
                    </a:lnR>
                    <a:lnT w="9525" cap="flat" cmpd="sng" algn="ctr">
                      <a:solidFill>
                        <a:srgbClr val="D5DBDB"/>
                      </a:solidFill>
                      <a:prstDash val="solid"/>
                      <a:round/>
                      <a:headEnd type="none" w="med" len="med"/>
                      <a:tailEnd type="none" w="med" len="med"/>
                    </a:lnT>
                    <a:lnB w="9525" cap="flat" cmpd="sng" algn="ctr">
                      <a:solidFill>
                        <a:srgbClr val="D5DBDB"/>
                      </a:solidFill>
                      <a:prstDash val="solid"/>
                      <a:round/>
                      <a:headEnd type="none" w="med" len="med"/>
                      <a:tailEnd type="none" w="med" len="med"/>
                    </a:lnB>
                    <a:solidFill>
                      <a:srgbClr val="FFFFFF"/>
                    </a:solidFill>
                  </a:tcPr>
                </a:tc>
                <a:extLst>
                  <a:ext uri="{0D108BD9-81ED-4DB2-BD59-A6C34878D82A}">
                    <a16:rowId xmlns:a16="http://schemas.microsoft.com/office/drawing/2014/main" val="1086793219"/>
                  </a:ext>
                </a:extLst>
              </a:tr>
              <a:tr h="464026">
                <a:tc>
                  <a:txBody>
                    <a:bodyPr/>
                    <a:lstStyle/>
                    <a:p>
                      <a:pPr fontAlgn="t" latinLnBrk="0"/>
                      <a:r>
                        <a:rPr lang="tr-TR" b="1" u="none" strike="noStrike">
                          <a:effectLst/>
                          <a:latin typeface="inherit"/>
                        </a:rPr>
                        <a:t>UnhealthyThresholdCount</a:t>
                      </a:r>
                      <a:endParaRPr lang="tr-TR" b="0" u="none" strike="noStrike">
                        <a:effectLst/>
                        <a:latin typeface="inherit"/>
                      </a:endParaRPr>
                    </a:p>
                  </a:txBody>
                  <a:tcPr>
                    <a:lnL>
                      <a:noFill/>
                    </a:lnL>
                    <a:lnR w="9525" cap="flat" cmpd="sng" algn="ctr">
                      <a:solidFill>
                        <a:srgbClr val="D5DBDB"/>
                      </a:solidFill>
                      <a:prstDash val="solid"/>
                      <a:round/>
                      <a:headEnd type="none" w="med" len="med"/>
                      <a:tailEnd type="none" w="med" len="med"/>
                    </a:lnR>
                    <a:lnT w="9525" cap="flat" cmpd="sng" algn="ctr">
                      <a:solidFill>
                        <a:srgbClr val="D5DBDB"/>
                      </a:solidFill>
                      <a:prstDash val="solid"/>
                      <a:round/>
                      <a:headEnd type="none" w="med" len="med"/>
                      <a:tailEnd type="none" w="med" len="med"/>
                    </a:lnT>
                    <a:lnB w="9525" cap="flat" cmpd="sng" algn="ctr">
                      <a:solidFill>
                        <a:srgbClr val="D5DBDB"/>
                      </a:solidFill>
                      <a:prstDash val="solid"/>
                      <a:round/>
                      <a:headEnd type="none" w="med" len="med"/>
                      <a:tailEnd type="none" w="med" len="med"/>
                    </a:lnB>
                    <a:solidFill>
                      <a:srgbClr val="FFFFFF"/>
                    </a:solidFill>
                  </a:tcPr>
                </a:tc>
                <a:tc>
                  <a:txBody>
                    <a:bodyPr/>
                    <a:lstStyle/>
                    <a:p>
                      <a:pPr fontAlgn="t" latinLnBrk="0"/>
                      <a:r>
                        <a:rPr lang="tr-TR" b="0" u="none" strike="noStrike" dirty="0" err="1">
                          <a:effectLst/>
                          <a:latin typeface="inherit"/>
                        </a:rPr>
                        <a:t>The</a:t>
                      </a:r>
                      <a:r>
                        <a:rPr lang="tr-TR" b="0" u="none" strike="noStrike" dirty="0">
                          <a:effectLst/>
                          <a:latin typeface="inherit"/>
                        </a:rPr>
                        <a:t> </a:t>
                      </a:r>
                      <a:r>
                        <a:rPr lang="tr-TR" b="0" u="none" strike="noStrike" dirty="0" err="1">
                          <a:effectLst/>
                          <a:latin typeface="inherit"/>
                        </a:rPr>
                        <a:t>number</a:t>
                      </a:r>
                      <a:r>
                        <a:rPr lang="tr-TR" b="0" u="none" strike="noStrike" dirty="0">
                          <a:effectLst/>
                          <a:latin typeface="inherit"/>
                        </a:rPr>
                        <a:t> of </a:t>
                      </a:r>
                      <a:r>
                        <a:rPr lang="tr-TR" b="0" u="none" strike="noStrike" dirty="0" err="1">
                          <a:effectLst/>
                          <a:latin typeface="inherit"/>
                        </a:rPr>
                        <a:t>consecutive</a:t>
                      </a:r>
                      <a:r>
                        <a:rPr lang="tr-TR" b="0" u="none" strike="noStrike" dirty="0">
                          <a:effectLst/>
                          <a:latin typeface="inherit"/>
                        </a:rPr>
                        <a:t> </a:t>
                      </a:r>
                      <a:r>
                        <a:rPr lang="tr-TR" b="0" u="none" strike="noStrike" dirty="0" err="1">
                          <a:effectLst/>
                          <a:latin typeface="inherit"/>
                        </a:rPr>
                        <a:t>failed</a:t>
                      </a:r>
                      <a:r>
                        <a:rPr lang="tr-TR" b="0" u="none" strike="noStrike" dirty="0">
                          <a:effectLst/>
                          <a:latin typeface="inherit"/>
                        </a:rPr>
                        <a:t> </a:t>
                      </a:r>
                      <a:r>
                        <a:rPr lang="tr-TR" b="0" u="none" strike="noStrike" dirty="0" err="1">
                          <a:effectLst/>
                          <a:latin typeface="inherit"/>
                        </a:rPr>
                        <a:t>health</a:t>
                      </a:r>
                      <a:r>
                        <a:rPr lang="tr-TR" b="0" u="none" strike="noStrike" dirty="0">
                          <a:effectLst/>
                          <a:latin typeface="inherit"/>
                        </a:rPr>
                        <a:t> </a:t>
                      </a:r>
                      <a:r>
                        <a:rPr lang="tr-TR" b="0" u="none" strike="noStrike" dirty="0" err="1">
                          <a:effectLst/>
                          <a:latin typeface="inherit"/>
                        </a:rPr>
                        <a:t>checks</a:t>
                      </a:r>
                      <a:r>
                        <a:rPr lang="tr-TR" b="0" u="none" strike="noStrike" dirty="0">
                          <a:effectLst/>
                          <a:latin typeface="inherit"/>
                        </a:rPr>
                        <a:t> </a:t>
                      </a:r>
                      <a:r>
                        <a:rPr lang="tr-TR" b="0" u="none" strike="noStrike" dirty="0" err="1">
                          <a:effectLst/>
                          <a:latin typeface="inherit"/>
                        </a:rPr>
                        <a:t>required</a:t>
                      </a:r>
                      <a:r>
                        <a:rPr lang="tr-TR" b="0" u="none" strike="noStrike" dirty="0">
                          <a:effectLst/>
                          <a:latin typeface="inherit"/>
                        </a:rPr>
                        <a:t> </a:t>
                      </a:r>
                      <a:r>
                        <a:rPr lang="tr-TR" b="0" u="none" strike="noStrike" dirty="0" err="1">
                          <a:effectLst/>
                          <a:latin typeface="inherit"/>
                        </a:rPr>
                        <a:t>before</a:t>
                      </a:r>
                      <a:r>
                        <a:rPr lang="tr-TR" b="0" u="none" strike="noStrike" dirty="0">
                          <a:effectLst/>
                          <a:latin typeface="inherit"/>
                        </a:rPr>
                        <a:t> </a:t>
                      </a:r>
                      <a:r>
                        <a:rPr lang="tr-TR" b="0" u="none" strike="noStrike" dirty="0" err="1">
                          <a:effectLst/>
                          <a:latin typeface="inherit"/>
                        </a:rPr>
                        <a:t>considering</a:t>
                      </a:r>
                      <a:r>
                        <a:rPr lang="tr-TR" b="0" u="none" strike="noStrike" dirty="0">
                          <a:effectLst/>
                          <a:latin typeface="inherit"/>
                        </a:rPr>
                        <a:t> a </a:t>
                      </a:r>
                      <a:r>
                        <a:rPr lang="tr-TR" b="0" u="none" strike="noStrike" dirty="0" err="1">
                          <a:effectLst/>
                          <a:latin typeface="inherit"/>
                        </a:rPr>
                        <a:t>target</a:t>
                      </a:r>
                      <a:r>
                        <a:rPr lang="tr-TR" b="0" u="none" strike="noStrike" dirty="0">
                          <a:effectLst/>
                          <a:latin typeface="inherit"/>
                        </a:rPr>
                        <a:t> </a:t>
                      </a:r>
                      <a:r>
                        <a:rPr lang="tr-TR" b="0" u="none" strike="noStrike" dirty="0" err="1">
                          <a:effectLst/>
                          <a:latin typeface="inherit"/>
                        </a:rPr>
                        <a:t>unhealthy</a:t>
                      </a:r>
                      <a:r>
                        <a:rPr lang="tr-TR" b="0" u="none" strike="noStrike" dirty="0">
                          <a:effectLst/>
                          <a:latin typeface="inherit"/>
                        </a:rPr>
                        <a:t>. </a:t>
                      </a:r>
                      <a:r>
                        <a:rPr lang="tr-TR" b="0" u="none" strike="noStrike" dirty="0" err="1">
                          <a:effectLst/>
                          <a:latin typeface="inherit"/>
                        </a:rPr>
                        <a:t>The</a:t>
                      </a:r>
                      <a:r>
                        <a:rPr lang="tr-TR" b="0" u="none" strike="noStrike" dirty="0">
                          <a:effectLst/>
                          <a:latin typeface="inherit"/>
                        </a:rPr>
                        <a:t> </a:t>
                      </a:r>
                      <a:r>
                        <a:rPr lang="tr-TR" b="0" u="none" strike="noStrike" dirty="0" err="1">
                          <a:effectLst/>
                          <a:latin typeface="inherit"/>
                        </a:rPr>
                        <a:t>range</a:t>
                      </a:r>
                      <a:r>
                        <a:rPr lang="tr-TR" b="0" u="none" strike="noStrike" dirty="0">
                          <a:effectLst/>
                          <a:latin typeface="inherit"/>
                        </a:rPr>
                        <a:t> is 2–10. </a:t>
                      </a:r>
                      <a:r>
                        <a:rPr lang="tr-TR" b="0" u="none" strike="noStrike" dirty="0" err="1">
                          <a:effectLst/>
                          <a:latin typeface="inherit"/>
                        </a:rPr>
                        <a:t>The</a:t>
                      </a:r>
                      <a:r>
                        <a:rPr lang="tr-TR" b="0" u="none" strike="noStrike" dirty="0">
                          <a:effectLst/>
                          <a:latin typeface="inherit"/>
                        </a:rPr>
                        <a:t> </a:t>
                      </a:r>
                      <a:r>
                        <a:rPr lang="tr-TR" b="0" u="none" strike="noStrike" dirty="0" err="1">
                          <a:effectLst/>
                          <a:latin typeface="inherit"/>
                        </a:rPr>
                        <a:t>default</a:t>
                      </a:r>
                      <a:r>
                        <a:rPr lang="tr-TR" b="0" u="none" strike="noStrike" dirty="0">
                          <a:effectLst/>
                          <a:latin typeface="inherit"/>
                        </a:rPr>
                        <a:t> is 2.</a:t>
                      </a:r>
                    </a:p>
                  </a:txBody>
                  <a:tcPr>
                    <a:lnL w="9525" cap="flat" cmpd="sng" algn="ctr">
                      <a:solidFill>
                        <a:srgbClr val="D5DBDB"/>
                      </a:solidFill>
                      <a:prstDash val="solid"/>
                      <a:round/>
                      <a:headEnd type="none" w="med" len="med"/>
                      <a:tailEnd type="none" w="med" len="med"/>
                    </a:lnL>
                    <a:lnR w="9525" cap="flat" cmpd="sng" algn="ctr">
                      <a:solidFill>
                        <a:srgbClr val="D5DBDB"/>
                      </a:solidFill>
                      <a:prstDash val="solid"/>
                      <a:round/>
                      <a:headEnd type="none" w="med" len="med"/>
                      <a:tailEnd type="none" w="med" len="med"/>
                    </a:lnR>
                    <a:lnT w="9525" cap="flat" cmpd="sng" algn="ctr">
                      <a:solidFill>
                        <a:srgbClr val="D5DBDB"/>
                      </a:solidFill>
                      <a:prstDash val="solid"/>
                      <a:round/>
                      <a:headEnd type="none" w="med" len="med"/>
                      <a:tailEnd type="none" w="med" len="med"/>
                    </a:lnT>
                    <a:lnB w="9525" cap="flat" cmpd="sng" algn="ctr">
                      <a:solidFill>
                        <a:srgbClr val="D5DBDB"/>
                      </a:solidFill>
                      <a:prstDash val="solid"/>
                      <a:round/>
                      <a:headEnd type="none" w="med" len="med"/>
                      <a:tailEnd type="none" w="med" len="med"/>
                    </a:lnB>
                    <a:solidFill>
                      <a:srgbClr val="FFFFFF"/>
                    </a:solidFill>
                  </a:tcPr>
                </a:tc>
                <a:extLst>
                  <a:ext uri="{0D108BD9-81ED-4DB2-BD59-A6C34878D82A}">
                    <a16:rowId xmlns:a16="http://schemas.microsoft.com/office/drawing/2014/main" val="1968663889"/>
                  </a:ext>
                </a:extLst>
              </a:tr>
              <a:tr h="356944">
                <a:tc>
                  <a:txBody>
                    <a:bodyPr/>
                    <a:lstStyle/>
                    <a:p>
                      <a:pPr fontAlgn="t" latinLnBrk="0"/>
                      <a:r>
                        <a:rPr lang="tr-TR" b="1" u="none" strike="noStrike">
                          <a:effectLst/>
                          <a:latin typeface="inherit"/>
                        </a:rPr>
                        <a:t>Matcher</a:t>
                      </a:r>
                      <a:endParaRPr lang="tr-TR" b="0" u="none" strike="noStrike">
                        <a:effectLst/>
                        <a:latin typeface="inherit"/>
                      </a:endParaRPr>
                    </a:p>
                  </a:txBody>
                  <a:tcPr>
                    <a:lnL>
                      <a:noFill/>
                    </a:lnL>
                    <a:lnR w="9525" cap="flat" cmpd="sng" algn="ctr">
                      <a:solidFill>
                        <a:srgbClr val="D5DBDB"/>
                      </a:solidFill>
                      <a:prstDash val="solid"/>
                      <a:round/>
                      <a:headEnd type="none" w="med" len="med"/>
                      <a:tailEnd type="none" w="med" len="med"/>
                    </a:lnR>
                    <a:lnT w="9525" cap="flat" cmpd="sng" algn="ctr">
                      <a:solidFill>
                        <a:srgbClr val="D5DBDB"/>
                      </a:solidFill>
                      <a:prstDash val="solid"/>
                      <a:round/>
                      <a:headEnd type="none" w="med" len="med"/>
                      <a:tailEnd type="none" w="med" len="med"/>
                    </a:lnT>
                    <a:lnB w="9525" cap="flat" cmpd="sng" algn="ctr">
                      <a:solidFill>
                        <a:srgbClr val="D5DBDB"/>
                      </a:solidFill>
                      <a:prstDash val="solid"/>
                      <a:round/>
                      <a:headEnd type="none" w="med" len="med"/>
                      <a:tailEnd type="none" w="med" len="med"/>
                    </a:lnB>
                    <a:solidFill>
                      <a:srgbClr val="FFFFFF"/>
                    </a:solidFill>
                  </a:tcPr>
                </a:tc>
                <a:tc>
                  <a:txBody>
                    <a:bodyPr/>
                    <a:lstStyle/>
                    <a:p>
                      <a:pPr fontAlgn="t" latinLnBrk="0"/>
                      <a:r>
                        <a:rPr lang="tr-TR" b="0" u="none" strike="noStrike" dirty="0" err="1">
                          <a:effectLst/>
                          <a:latin typeface="inherit"/>
                        </a:rPr>
                        <a:t>The</a:t>
                      </a:r>
                      <a:r>
                        <a:rPr lang="tr-TR" b="0" u="none" strike="noStrike" dirty="0">
                          <a:effectLst/>
                          <a:latin typeface="inherit"/>
                        </a:rPr>
                        <a:t> HTTP </a:t>
                      </a:r>
                      <a:r>
                        <a:rPr lang="tr-TR" b="0" u="none" strike="noStrike" dirty="0" err="1">
                          <a:effectLst/>
                          <a:latin typeface="inherit"/>
                        </a:rPr>
                        <a:t>codes</a:t>
                      </a:r>
                      <a:r>
                        <a:rPr lang="tr-TR" b="0" u="none" strike="noStrike" dirty="0">
                          <a:effectLst/>
                          <a:latin typeface="inherit"/>
                        </a:rPr>
                        <a:t> </a:t>
                      </a:r>
                      <a:r>
                        <a:rPr lang="tr-TR" b="0" u="none" strike="noStrike" dirty="0" err="1">
                          <a:effectLst/>
                          <a:latin typeface="inherit"/>
                        </a:rPr>
                        <a:t>to</a:t>
                      </a:r>
                      <a:r>
                        <a:rPr lang="tr-TR" b="0" u="none" strike="noStrike" dirty="0">
                          <a:effectLst/>
                          <a:latin typeface="inherit"/>
                        </a:rPr>
                        <a:t> </a:t>
                      </a:r>
                      <a:r>
                        <a:rPr lang="tr-TR" b="0" u="none" strike="noStrike" dirty="0" err="1">
                          <a:effectLst/>
                          <a:latin typeface="inherit"/>
                        </a:rPr>
                        <a:t>use</a:t>
                      </a:r>
                      <a:r>
                        <a:rPr lang="tr-TR" b="0" u="none" strike="noStrike" dirty="0">
                          <a:effectLst/>
                          <a:latin typeface="inherit"/>
                        </a:rPr>
                        <a:t> </a:t>
                      </a:r>
                      <a:r>
                        <a:rPr lang="tr-TR" b="0" u="none" strike="noStrike" dirty="0" err="1">
                          <a:effectLst/>
                          <a:latin typeface="inherit"/>
                        </a:rPr>
                        <a:t>when</a:t>
                      </a:r>
                      <a:r>
                        <a:rPr lang="tr-TR" b="0" u="none" strike="noStrike" dirty="0">
                          <a:effectLst/>
                          <a:latin typeface="inherit"/>
                        </a:rPr>
                        <a:t> </a:t>
                      </a:r>
                      <a:r>
                        <a:rPr lang="tr-TR" b="0" u="none" strike="noStrike" dirty="0" err="1">
                          <a:effectLst/>
                          <a:latin typeface="inherit"/>
                        </a:rPr>
                        <a:t>checking</a:t>
                      </a:r>
                      <a:r>
                        <a:rPr lang="tr-TR" b="0" u="none" strike="noStrike" dirty="0">
                          <a:effectLst/>
                          <a:latin typeface="inherit"/>
                        </a:rPr>
                        <a:t> </a:t>
                      </a:r>
                      <a:r>
                        <a:rPr lang="tr-TR" b="0" u="none" strike="noStrike" dirty="0" err="1">
                          <a:effectLst/>
                          <a:latin typeface="inherit"/>
                        </a:rPr>
                        <a:t>for</a:t>
                      </a:r>
                      <a:r>
                        <a:rPr lang="tr-TR" b="0" u="none" strike="noStrike" dirty="0">
                          <a:effectLst/>
                          <a:latin typeface="inherit"/>
                        </a:rPr>
                        <a:t> a </a:t>
                      </a:r>
                      <a:r>
                        <a:rPr lang="tr-TR" b="0" u="none" strike="noStrike" dirty="0" err="1">
                          <a:effectLst/>
                          <a:latin typeface="inherit"/>
                        </a:rPr>
                        <a:t>successful</a:t>
                      </a:r>
                      <a:r>
                        <a:rPr lang="tr-TR" b="0" u="none" strike="noStrike" dirty="0">
                          <a:effectLst/>
                          <a:latin typeface="inherit"/>
                        </a:rPr>
                        <a:t> </a:t>
                      </a:r>
                      <a:r>
                        <a:rPr lang="tr-TR" b="0" u="none" strike="noStrike" dirty="0" err="1">
                          <a:effectLst/>
                          <a:latin typeface="inherit"/>
                        </a:rPr>
                        <a:t>response</a:t>
                      </a:r>
                      <a:r>
                        <a:rPr lang="tr-TR" b="0" u="none" strike="noStrike" dirty="0">
                          <a:effectLst/>
                          <a:latin typeface="inherit"/>
                        </a:rPr>
                        <a:t> </a:t>
                      </a:r>
                      <a:r>
                        <a:rPr lang="tr-TR" b="0" u="none" strike="noStrike" dirty="0" err="1">
                          <a:effectLst/>
                          <a:latin typeface="inherit"/>
                        </a:rPr>
                        <a:t>from</a:t>
                      </a:r>
                      <a:r>
                        <a:rPr lang="tr-TR" b="0" u="none" strike="noStrike" dirty="0">
                          <a:effectLst/>
                          <a:latin typeface="inherit"/>
                        </a:rPr>
                        <a:t> a </a:t>
                      </a:r>
                      <a:r>
                        <a:rPr lang="tr-TR" b="0" u="none" strike="noStrike" dirty="0" err="1">
                          <a:effectLst/>
                          <a:latin typeface="inherit"/>
                        </a:rPr>
                        <a:t>target</a:t>
                      </a:r>
                      <a:r>
                        <a:rPr lang="tr-TR" b="0" u="none" strike="noStrike" dirty="0">
                          <a:effectLst/>
                          <a:latin typeface="inherit"/>
                        </a:rPr>
                        <a:t>. </a:t>
                      </a:r>
                      <a:r>
                        <a:rPr lang="tr-TR" b="0" u="none" strike="noStrike" dirty="0" err="1">
                          <a:effectLst/>
                          <a:latin typeface="inherit"/>
                        </a:rPr>
                        <a:t>You</a:t>
                      </a:r>
                      <a:r>
                        <a:rPr lang="tr-TR" b="0" u="none" strike="noStrike" dirty="0">
                          <a:effectLst/>
                          <a:latin typeface="inherit"/>
                        </a:rPr>
                        <a:t> can </a:t>
                      </a:r>
                      <a:r>
                        <a:rPr lang="tr-TR" b="0" u="none" strike="noStrike" dirty="0" err="1">
                          <a:effectLst/>
                          <a:latin typeface="inherit"/>
                        </a:rPr>
                        <a:t>specify</a:t>
                      </a:r>
                      <a:r>
                        <a:rPr lang="tr-TR" b="0" u="none" strike="noStrike" dirty="0">
                          <a:effectLst/>
                          <a:latin typeface="inherit"/>
                        </a:rPr>
                        <a:t> </a:t>
                      </a:r>
                      <a:r>
                        <a:rPr lang="tr-TR" b="0" u="none" strike="noStrike" dirty="0" err="1">
                          <a:effectLst/>
                          <a:latin typeface="inherit"/>
                        </a:rPr>
                        <a:t>values</a:t>
                      </a:r>
                      <a:r>
                        <a:rPr lang="tr-TR" b="0" u="none" strike="noStrike" dirty="0">
                          <a:effectLst/>
                          <a:latin typeface="inherit"/>
                        </a:rPr>
                        <a:t> </a:t>
                      </a:r>
                      <a:r>
                        <a:rPr lang="tr-TR" b="0" u="none" strike="noStrike" dirty="0" err="1">
                          <a:effectLst/>
                          <a:latin typeface="inherit"/>
                        </a:rPr>
                        <a:t>or</a:t>
                      </a:r>
                      <a:r>
                        <a:rPr lang="tr-TR" b="0" u="none" strike="noStrike" dirty="0">
                          <a:effectLst/>
                          <a:latin typeface="inherit"/>
                        </a:rPr>
                        <a:t> </a:t>
                      </a:r>
                      <a:r>
                        <a:rPr lang="tr-TR" b="0" u="none" strike="noStrike" dirty="0" err="1">
                          <a:effectLst/>
                          <a:latin typeface="inherit"/>
                        </a:rPr>
                        <a:t>ranges</a:t>
                      </a:r>
                      <a:r>
                        <a:rPr lang="tr-TR" b="0" u="none" strike="noStrike" dirty="0">
                          <a:effectLst/>
                          <a:latin typeface="inherit"/>
                        </a:rPr>
                        <a:t> of </a:t>
                      </a:r>
                      <a:r>
                        <a:rPr lang="tr-TR" b="0" u="none" strike="noStrike" dirty="0" err="1">
                          <a:effectLst/>
                          <a:latin typeface="inherit"/>
                        </a:rPr>
                        <a:t>values</a:t>
                      </a:r>
                      <a:r>
                        <a:rPr lang="tr-TR" b="0" u="none" strike="noStrike" dirty="0">
                          <a:effectLst/>
                          <a:latin typeface="inherit"/>
                        </a:rPr>
                        <a:t> </a:t>
                      </a:r>
                      <a:r>
                        <a:rPr lang="tr-TR" b="0" u="none" strike="noStrike" dirty="0" err="1">
                          <a:effectLst/>
                          <a:latin typeface="inherit"/>
                        </a:rPr>
                        <a:t>between</a:t>
                      </a:r>
                      <a:r>
                        <a:rPr lang="tr-TR" b="0" u="none" strike="noStrike" dirty="0">
                          <a:effectLst/>
                          <a:latin typeface="inherit"/>
                        </a:rPr>
                        <a:t> 200 </a:t>
                      </a:r>
                      <a:r>
                        <a:rPr lang="tr-TR" b="0" u="none" strike="noStrike" dirty="0" err="1">
                          <a:effectLst/>
                          <a:latin typeface="inherit"/>
                        </a:rPr>
                        <a:t>and</a:t>
                      </a:r>
                      <a:r>
                        <a:rPr lang="tr-TR" b="0" u="none" strike="noStrike" dirty="0">
                          <a:effectLst/>
                          <a:latin typeface="inherit"/>
                        </a:rPr>
                        <a:t> 499. </a:t>
                      </a:r>
                      <a:r>
                        <a:rPr lang="tr-TR" b="0" u="none" strike="noStrike" dirty="0" err="1">
                          <a:effectLst/>
                          <a:latin typeface="inherit"/>
                        </a:rPr>
                        <a:t>The</a:t>
                      </a:r>
                      <a:r>
                        <a:rPr lang="tr-TR" b="0" u="none" strike="noStrike" dirty="0">
                          <a:effectLst/>
                          <a:latin typeface="inherit"/>
                        </a:rPr>
                        <a:t> </a:t>
                      </a:r>
                      <a:r>
                        <a:rPr lang="tr-TR" b="0" u="none" strike="noStrike" dirty="0" err="1">
                          <a:effectLst/>
                          <a:latin typeface="inherit"/>
                        </a:rPr>
                        <a:t>default</a:t>
                      </a:r>
                      <a:r>
                        <a:rPr lang="tr-TR" b="0" u="none" strike="noStrike" dirty="0">
                          <a:effectLst/>
                          <a:latin typeface="inherit"/>
                        </a:rPr>
                        <a:t> </a:t>
                      </a:r>
                      <a:r>
                        <a:rPr lang="tr-TR" b="0" u="none" strike="noStrike" dirty="0" err="1">
                          <a:effectLst/>
                          <a:latin typeface="inherit"/>
                        </a:rPr>
                        <a:t>value</a:t>
                      </a:r>
                      <a:r>
                        <a:rPr lang="tr-TR" b="0" u="none" strike="noStrike" dirty="0">
                          <a:effectLst/>
                          <a:latin typeface="inherit"/>
                        </a:rPr>
                        <a:t> is 200.</a:t>
                      </a:r>
                    </a:p>
                  </a:txBody>
                  <a:tcPr>
                    <a:lnL w="9525" cap="flat" cmpd="sng" algn="ctr">
                      <a:solidFill>
                        <a:srgbClr val="D5DBDB"/>
                      </a:solidFill>
                      <a:prstDash val="solid"/>
                      <a:round/>
                      <a:headEnd type="none" w="med" len="med"/>
                      <a:tailEnd type="none" w="med" len="med"/>
                    </a:lnL>
                    <a:lnR w="9525" cap="flat" cmpd="sng" algn="ctr">
                      <a:solidFill>
                        <a:srgbClr val="D5DBDB"/>
                      </a:solidFill>
                      <a:prstDash val="solid"/>
                      <a:round/>
                      <a:headEnd type="none" w="med" len="med"/>
                      <a:tailEnd type="none" w="med" len="med"/>
                    </a:lnR>
                    <a:lnT w="9525" cap="flat" cmpd="sng" algn="ctr">
                      <a:solidFill>
                        <a:srgbClr val="D5DBDB"/>
                      </a:solidFill>
                      <a:prstDash val="solid"/>
                      <a:round/>
                      <a:headEnd type="none" w="med" len="med"/>
                      <a:tailEnd type="none" w="med" len="med"/>
                    </a:lnT>
                    <a:lnB w="9525" cap="flat" cmpd="sng" algn="ctr">
                      <a:solidFill>
                        <a:srgbClr val="D5DBDB"/>
                      </a:solidFill>
                      <a:prstDash val="solid"/>
                      <a:round/>
                      <a:headEnd type="none" w="med" len="med"/>
                      <a:tailEnd type="none" w="med" len="med"/>
                    </a:lnB>
                    <a:solidFill>
                      <a:srgbClr val="FFFFFF"/>
                    </a:solidFill>
                  </a:tcPr>
                </a:tc>
                <a:extLst>
                  <a:ext uri="{0D108BD9-81ED-4DB2-BD59-A6C34878D82A}">
                    <a16:rowId xmlns:a16="http://schemas.microsoft.com/office/drawing/2014/main" val="2936015978"/>
                  </a:ext>
                </a:extLst>
              </a:tr>
            </a:tbl>
          </a:graphicData>
        </a:graphic>
      </p:graphicFrame>
    </p:spTree>
    <p:extLst>
      <p:ext uri="{BB962C8B-B14F-4D97-AF65-F5344CB8AC3E}">
        <p14:creationId xmlns:p14="http://schemas.microsoft.com/office/powerpoint/2010/main" val="19294901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7486029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 name="Picture 45">
            <a:extLst>
              <a:ext uri="{FF2B5EF4-FFF2-40B4-BE49-F238E27FC236}">
                <a16:creationId xmlns:a16="http://schemas.microsoft.com/office/drawing/2014/main" id="{A6D2D326-D7E9-BA45-9676-894225F5EC7A}"/>
              </a:ext>
            </a:extLst>
          </p:cNvPr>
          <p:cNvPicPr>
            <a:picLocks noChangeAspect="1"/>
          </p:cNvPicPr>
          <p:nvPr/>
        </p:nvPicPr>
        <p:blipFill rotWithShape="1">
          <a:blip r:embed="rId2">
            <a:duotone>
              <a:schemeClr val="accent2">
                <a:shade val="45000"/>
                <a:satMod val="135000"/>
              </a:schemeClr>
              <a:prstClr val="white"/>
            </a:duotone>
          </a:blip>
          <a:srcRect l="17594" t="10439" r="14400" b="10895"/>
          <a:stretch/>
        </p:blipFill>
        <p:spPr>
          <a:xfrm>
            <a:off x="3278815" y="4639766"/>
            <a:ext cx="1094364" cy="1265923"/>
          </a:xfrm>
          <a:prstGeom prst="rect">
            <a:avLst/>
          </a:prstGeom>
        </p:spPr>
      </p:pic>
      <p:pic>
        <p:nvPicPr>
          <p:cNvPr id="8" name="Graphic 7" descr="User">
            <a:extLst>
              <a:ext uri="{FF2B5EF4-FFF2-40B4-BE49-F238E27FC236}">
                <a16:creationId xmlns:a16="http://schemas.microsoft.com/office/drawing/2014/main" id="{B11B9E32-4FEF-2141-A3FB-29C83D15E7B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78182" y="-142806"/>
            <a:ext cx="1258961" cy="1258960"/>
          </a:xfrm>
          <a:prstGeom prst="rect">
            <a:avLst/>
          </a:prstGeom>
          <a:effectLst/>
        </p:spPr>
      </p:pic>
      <p:pic>
        <p:nvPicPr>
          <p:cNvPr id="10" name="Picture 9">
            <a:extLst>
              <a:ext uri="{FF2B5EF4-FFF2-40B4-BE49-F238E27FC236}">
                <a16:creationId xmlns:a16="http://schemas.microsoft.com/office/drawing/2014/main" id="{0FDB9E4D-BC70-2A4B-A0FF-6D9454957B9F}"/>
              </a:ext>
            </a:extLst>
          </p:cNvPr>
          <p:cNvPicPr>
            <a:picLocks noChangeAspect="1"/>
          </p:cNvPicPr>
          <p:nvPr/>
        </p:nvPicPr>
        <p:blipFill rotWithShape="1">
          <a:blip r:embed="rId5"/>
          <a:srcRect l="9793" t="13615" r="13370" b="8902"/>
          <a:stretch/>
        </p:blipFill>
        <p:spPr>
          <a:xfrm>
            <a:off x="2014832" y="1565339"/>
            <a:ext cx="1419882" cy="1252861"/>
          </a:xfrm>
          <a:prstGeom prst="rect">
            <a:avLst/>
          </a:prstGeom>
        </p:spPr>
      </p:pic>
      <p:pic>
        <p:nvPicPr>
          <p:cNvPr id="26" name="Picture 25">
            <a:extLst>
              <a:ext uri="{FF2B5EF4-FFF2-40B4-BE49-F238E27FC236}">
                <a16:creationId xmlns:a16="http://schemas.microsoft.com/office/drawing/2014/main" id="{55700385-A098-CB48-8EE3-D849B8C9462E}"/>
              </a:ext>
            </a:extLst>
          </p:cNvPr>
          <p:cNvPicPr>
            <a:picLocks noChangeAspect="1"/>
          </p:cNvPicPr>
          <p:nvPr/>
        </p:nvPicPr>
        <p:blipFill>
          <a:blip r:embed="rId6">
            <a:grayscl/>
          </a:blip>
          <a:stretch>
            <a:fillRect/>
          </a:stretch>
        </p:blipFill>
        <p:spPr>
          <a:xfrm rot="5400000">
            <a:off x="2571114" y="1162652"/>
            <a:ext cx="259352" cy="655689"/>
          </a:xfrm>
          <a:prstGeom prst="rect">
            <a:avLst/>
          </a:prstGeom>
        </p:spPr>
      </p:pic>
      <p:pic>
        <p:nvPicPr>
          <p:cNvPr id="21" name="Picture 20">
            <a:extLst>
              <a:ext uri="{FF2B5EF4-FFF2-40B4-BE49-F238E27FC236}">
                <a16:creationId xmlns:a16="http://schemas.microsoft.com/office/drawing/2014/main" id="{36D10E17-9BB9-254F-A35D-593A35AE389A}"/>
              </a:ext>
            </a:extLst>
          </p:cNvPr>
          <p:cNvPicPr>
            <a:picLocks noChangeAspect="1"/>
          </p:cNvPicPr>
          <p:nvPr/>
        </p:nvPicPr>
        <p:blipFill>
          <a:blip r:embed="rId7"/>
          <a:stretch>
            <a:fillRect/>
          </a:stretch>
        </p:blipFill>
        <p:spPr>
          <a:xfrm>
            <a:off x="5468507" y="795611"/>
            <a:ext cx="1126133" cy="1057483"/>
          </a:xfrm>
          <a:prstGeom prst="rect">
            <a:avLst/>
          </a:prstGeom>
        </p:spPr>
      </p:pic>
      <p:sp>
        <p:nvSpPr>
          <p:cNvPr id="30" name="TextBox 29">
            <a:extLst>
              <a:ext uri="{FF2B5EF4-FFF2-40B4-BE49-F238E27FC236}">
                <a16:creationId xmlns:a16="http://schemas.microsoft.com/office/drawing/2014/main" id="{B00ACAB7-06C6-4E42-B9AE-FF617E203961}"/>
              </a:ext>
            </a:extLst>
          </p:cNvPr>
          <p:cNvSpPr txBox="1"/>
          <p:nvPr/>
        </p:nvSpPr>
        <p:spPr>
          <a:xfrm>
            <a:off x="6651916" y="4110391"/>
            <a:ext cx="446775" cy="369332"/>
          </a:xfrm>
          <a:prstGeom prst="rect">
            <a:avLst/>
          </a:prstGeom>
          <a:noFill/>
        </p:spPr>
        <p:txBody>
          <a:bodyPr wrap="square" rtlCol="0">
            <a:spAutoFit/>
          </a:bodyPr>
          <a:lstStyle/>
          <a:p>
            <a:r>
              <a:rPr lang="tr-TR">
                <a:solidFill>
                  <a:schemeClr val="bg1"/>
                </a:solidFill>
              </a:rPr>
              <a:t>S3</a:t>
            </a:r>
          </a:p>
        </p:txBody>
      </p:sp>
      <p:sp>
        <p:nvSpPr>
          <p:cNvPr id="31" name="Rounded Rectangle 30">
            <a:extLst>
              <a:ext uri="{FF2B5EF4-FFF2-40B4-BE49-F238E27FC236}">
                <a16:creationId xmlns:a16="http://schemas.microsoft.com/office/drawing/2014/main" id="{B198043F-A318-C04C-B05C-AEFEEB40637F}"/>
              </a:ext>
            </a:extLst>
          </p:cNvPr>
          <p:cNvSpPr/>
          <p:nvPr/>
        </p:nvSpPr>
        <p:spPr>
          <a:xfrm>
            <a:off x="163088" y="2769804"/>
            <a:ext cx="11878658" cy="3904990"/>
          </a:xfrm>
          <a:prstGeom prst="roundRect">
            <a:avLst/>
          </a:prstGeom>
          <a:noFill/>
          <a:ln w="34925">
            <a:solidFill>
              <a:srgbClr val="FF9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schemeClr val="tx1"/>
              </a:solidFill>
            </a:endParaRPr>
          </a:p>
        </p:txBody>
      </p:sp>
      <p:pic>
        <p:nvPicPr>
          <p:cNvPr id="32" name="Picture 31">
            <a:extLst>
              <a:ext uri="{FF2B5EF4-FFF2-40B4-BE49-F238E27FC236}">
                <a16:creationId xmlns:a16="http://schemas.microsoft.com/office/drawing/2014/main" id="{A66E4236-AD6E-7A4B-86EF-42FAA09707EB}"/>
              </a:ext>
            </a:extLst>
          </p:cNvPr>
          <p:cNvPicPr>
            <a:picLocks noChangeAspect="1"/>
          </p:cNvPicPr>
          <p:nvPr/>
        </p:nvPicPr>
        <p:blipFill>
          <a:blip r:embed="rId8"/>
          <a:stretch>
            <a:fillRect/>
          </a:stretch>
        </p:blipFill>
        <p:spPr>
          <a:xfrm>
            <a:off x="0" y="1734235"/>
            <a:ext cx="1569793" cy="1384995"/>
          </a:xfrm>
          <a:prstGeom prst="rect">
            <a:avLst/>
          </a:prstGeom>
        </p:spPr>
      </p:pic>
      <p:sp>
        <p:nvSpPr>
          <p:cNvPr id="34" name="TextBox 33">
            <a:extLst>
              <a:ext uri="{FF2B5EF4-FFF2-40B4-BE49-F238E27FC236}">
                <a16:creationId xmlns:a16="http://schemas.microsoft.com/office/drawing/2014/main" id="{F8799B6B-C8A7-DC42-AFAC-89E6775FCD50}"/>
              </a:ext>
            </a:extLst>
          </p:cNvPr>
          <p:cNvSpPr txBox="1"/>
          <p:nvPr/>
        </p:nvSpPr>
        <p:spPr>
          <a:xfrm>
            <a:off x="505813" y="1491677"/>
            <a:ext cx="558166" cy="369332"/>
          </a:xfrm>
          <a:prstGeom prst="rect">
            <a:avLst/>
          </a:prstGeom>
          <a:noFill/>
        </p:spPr>
        <p:txBody>
          <a:bodyPr wrap="none" rtlCol="0">
            <a:spAutoFit/>
          </a:bodyPr>
          <a:lstStyle/>
          <a:p>
            <a:r>
              <a:rPr lang="tr-TR" dirty="0"/>
              <a:t>VPC</a:t>
            </a:r>
          </a:p>
        </p:txBody>
      </p:sp>
      <p:sp>
        <p:nvSpPr>
          <p:cNvPr id="12" name="TextBox 11">
            <a:extLst>
              <a:ext uri="{FF2B5EF4-FFF2-40B4-BE49-F238E27FC236}">
                <a16:creationId xmlns:a16="http://schemas.microsoft.com/office/drawing/2014/main" id="{CBE6E6C4-34D4-094A-9618-C554103D3B2C}"/>
              </a:ext>
            </a:extLst>
          </p:cNvPr>
          <p:cNvSpPr txBox="1"/>
          <p:nvPr/>
        </p:nvSpPr>
        <p:spPr>
          <a:xfrm>
            <a:off x="2175876" y="991487"/>
            <a:ext cx="1067921" cy="369332"/>
          </a:xfrm>
          <a:prstGeom prst="rect">
            <a:avLst/>
          </a:prstGeom>
          <a:noFill/>
        </p:spPr>
        <p:txBody>
          <a:bodyPr wrap="none" rtlCol="0">
            <a:spAutoFit/>
          </a:bodyPr>
          <a:lstStyle/>
          <a:p>
            <a:r>
              <a:rPr lang="tr-TR" dirty="0" err="1"/>
              <a:t>customer</a:t>
            </a:r>
            <a:endParaRPr lang="tr-TR" dirty="0"/>
          </a:p>
        </p:txBody>
      </p:sp>
      <p:pic>
        <p:nvPicPr>
          <p:cNvPr id="39" name="Picture 38">
            <a:extLst>
              <a:ext uri="{FF2B5EF4-FFF2-40B4-BE49-F238E27FC236}">
                <a16:creationId xmlns:a16="http://schemas.microsoft.com/office/drawing/2014/main" id="{9099C742-02CC-414A-A689-2F330E1089F8}"/>
              </a:ext>
            </a:extLst>
          </p:cNvPr>
          <p:cNvPicPr>
            <a:picLocks noChangeAspect="1"/>
          </p:cNvPicPr>
          <p:nvPr/>
        </p:nvPicPr>
        <p:blipFill rotWithShape="1">
          <a:blip r:embed="rId2"/>
          <a:srcRect l="17594" t="10439" r="14400" b="10895"/>
          <a:stretch/>
        </p:blipFill>
        <p:spPr>
          <a:xfrm>
            <a:off x="1073053" y="4692108"/>
            <a:ext cx="1094364" cy="1265923"/>
          </a:xfrm>
          <a:prstGeom prst="rect">
            <a:avLst/>
          </a:prstGeom>
        </p:spPr>
      </p:pic>
      <p:sp>
        <p:nvSpPr>
          <p:cNvPr id="40" name="Rectangle 39">
            <a:extLst>
              <a:ext uri="{FF2B5EF4-FFF2-40B4-BE49-F238E27FC236}">
                <a16:creationId xmlns:a16="http://schemas.microsoft.com/office/drawing/2014/main" id="{6B897ECD-B68A-DC4D-B28B-A1703043EF02}"/>
              </a:ext>
            </a:extLst>
          </p:cNvPr>
          <p:cNvSpPr/>
          <p:nvPr/>
        </p:nvSpPr>
        <p:spPr>
          <a:xfrm>
            <a:off x="1534282" y="5158078"/>
            <a:ext cx="537874" cy="369332"/>
          </a:xfrm>
          <a:prstGeom prst="rect">
            <a:avLst/>
          </a:prstGeom>
        </p:spPr>
        <p:txBody>
          <a:bodyPr wrap="square">
            <a:spAutoFit/>
          </a:bodyPr>
          <a:lstStyle/>
          <a:p>
            <a:r>
              <a:rPr lang="tr-TR" b="1" dirty="0">
                <a:solidFill>
                  <a:schemeClr val="bg1"/>
                </a:solidFill>
              </a:rPr>
              <a:t>EC2</a:t>
            </a:r>
          </a:p>
        </p:txBody>
      </p:sp>
      <p:sp>
        <p:nvSpPr>
          <p:cNvPr id="5" name="TextBox 4">
            <a:extLst>
              <a:ext uri="{FF2B5EF4-FFF2-40B4-BE49-F238E27FC236}">
                <a16:creationId xmlns:a16="http://schemas.microsoft.com/office/drawing/2014/main" id="{DA2412AA-06C5-7445-A5D9-93E12B2C99CD}"/>
              </a:ext>
            </a:extLst>
          </p:cNvPr>
          <p:cNvSpPr txBox="1"/>
          <p:nvPr/>
        </p:nvSpPr>
        <p:spPr>
          <a:xfrm>
            <a:off x="366599" y="3018074"/>
            <a:ext cx="5664974" cy="954107"/>
          </a:xfrm>
          <a:prstGeom prst="rect">
            <a:avLst/>
          </a:prstGeom>
          <a:noFill/>
        </p:spPr>
        <p:txBody>
          <a:bodyPr wrap="square" rtlCol="0">
            <a:spAutoFit/>
          </a:bodyPr>
          <a:lstStyle>
            <a:defPPr>
              <a:defRPr lang="tr-TR"/>
            </a:defPPr>
            <a:lvl1pPr>
              <a:defRPr sz="2800"/>
            </a:lvl1pPr>
          </a:lstStyle>
          <a:p>
            <a:pPr marL="457200" indent="-457200">
              <a:buFontTx/>
              <a:buChar char="-"/>
            </a:pPr>
            <a:r>
              <a:rPr lang="tr-TR" dirty="0"/>
              <a:t>Web Server </a:t>
            </a:r>
            <a:r>
              <a:rPr lang="tr-TR" dirty="0" err="1"/>
              <a:t>work</a:t>
            </a:r>
            <a:r>
              <a:rPr lang="tr-TR" dirty="0"/>
              <a:t> in EC2 </a:t>
            </a:r>
            <a:r>
              <a:rPr lang="tr-TR" dirty="0" err="1"/>
              <a:t>machine</a:t>
            </a:r>
            <a:r>
              <a:rPr lang="tr-TR" dirty="0"/>
              <a:t> </a:t>
            </a:r>
            <a:r>
              <a:rPr lang="tr-TR" dirty="0">
                <a:solidFill>
                  <a:schemeClr val="accent2"/>
                </a:solidFill>
              </a:rPr>
              <a:t>(</a:t>
            </a:r>
            <a:r>
              <a:rPr lang="tr-TR" dirty="0" err="1">
                <a:solidFill>
                  <a:srgbClr val="FF0000"/>
                </a:solidFill>
              </a:rPr>
              <a:t>nginx</a:t>
            </a:r>
            <a:r>
              <a:rPr lang="tr-TR" dirty="0">
                <a:solidFill>
                  <a:srgbClr val="FF0000"/>
                </a:solidFill>
              </a:rPr>
              <a:t>)</a:t>
            </a:r>
          </a:p>
        </p:txBody>
      </p:sp>
      <p:pic>
        <p:nvPicPr>
          <p:cNvPr id="27" name="Picture 26">
            <a:extLst>
              <a:ext uri="{FF2B5EF4-FFF2-40B4-BE49-F238E27FC236}">
                <a16:creationId xmlns:a16="http://schemas.microsoft.com/office/drawing/2014/main" id="{120E31A8-79AE-E040-9AC0-09D9119A9A64}"/>
              </a:ext>
            </a:extLst>
          </p:cNvPr>
          <p:cNvPicPr>
            <a:picLocks noChangeAspect="1"/>
          </p:cNvPicPr>
          <p:nvPr/>
        </p:nvPicPr>
        <p:blipFill>
          <a:blip r:embed="rId9"/>
          <a:stretch>
            <a:fillRect/>
          </a:stretch>
        </p:blipFill>
        <p:spPr>
          <a:xfrm>
            <a:off x="3726790" y="661217"/>
            <a:ext cx="3045363" cy="1908713"/>
          </a:xfrm>
          <a:prstGeom prst="rect">
            <a:avLst/>
          </a:prstGeom>
        </p:spPr>
      </p:pic>
      <p:pic>
        <p:nvPicPr>
          <p:cNvPr id="41" name="Picture 40">
            <a:extLst>
              <a:ext uri="{FF2B5EF4-FFF2-40B4-BE49-F238E27FC236}">
                <a16:creationId xmlns:a16="http://schemas.microsoft.com/office/drawing/2014/main" id="{D4AB5F0F-12D7-384E-A733-AF14A5CA360D}"/>
              </a:ext>
            </a:extLst>
          </p:cNvPr>
          <p:cNvPicPr>
            <a:picLocks noChangeAspect="1"/>
          </p:cNvPicPr>
          <p:nvPr/>
        </p:nvPicPr>
        <p:blipFill>
          <a:blip r:embed="rId6"/>
          <a:stretch>
            <a:fillRect/>
          </a:stretch>
        </p:blipFill>
        <p:spPr>
          <a:xfrm rot="5400000">
            <a:off x="7945230" y="1328930"/>
            <a:ext cx="609640" cy="655689"/>
          </a:xfrm>
          <a:prstGeom prst="rect">
            <a:avLst/>
          </a:prstGeom>
        </p:spPr>
      </p:pic>
      <p:pic>
        <p:nvPicPr>
          <p:cNvPr id="42" name="Picture 41">
            <a:extLst>
              <a:ext uri="{FF2B5EF4-FFF2-40B4-BE49-F238E27FC236}">
                <a16:creationId xmlns:a16="http://schemas.microsoft.com/office/drawing/2014/main" id="{A0AB4540-E090-2048-BC52-2A7435EFD521}"/>
              </a:ext>
            </a:extLst>
          </p:cNvPr>
          <p:cNvPicPr>
            <a:picLocks noChangeAspect="1"/>
          </p:cNvPicPr>
          <p:nvPr/>
        </p:nvPicPr>
        <p:blipFill>
          <a:blip r:embed="rId6"/>
          <a:stretch>
            <a:fillRect/>
          </a:stretch>
        </p:blipFill>
        <p:spPr>
          <a:xfrm rot="16200000">
            <a:off x="8711807" y="1249496"/>
            <a:ext cx="609640" cy="655689"/>
          </a:xfrm>
          <a:prstGeom prst="rect">
            <a:avLst/>
          </a:prstGeom>
        </p:spPr>
      </p:pic>
      <p:pic>
        <p:nvPicPr>
          <p:cNvPr id="43" name="Picture 42">
            <a:extLst>
              <a:ext uri="{FF2B5EF4-FFF2-40B4-BE49-F238E27FC236}">
                <a16:creationId xmlns:a16="http://schemas.microsoft.com/office/drawing/2014/main" id="{1BDF0743-842B-0744-8065-0FA2134EC91B}"/>
              </a:ext>
            </a:extLst>
          </p:cNvPr>
          <p:cNvPicPr>
            <a:picLocks noChangeAspect="1"/>
          </p:cNvPicPr>
          <p:nvPr/>
        </p:nvPicPr>
        <p:blipFill rotWithShape="1">
          <a:blip r:embed="rId2">
            <a:duotone>
              <a:schemeClr val="accent2">
                <a:shade val="45000"/>
                <a:satMod val="135000"/>
              </a:schemeClr>
              <a:prstClr val="white"/>
            </a:duotone>
          </a:blip>
          <a:srcRect l="17594" t="10439" r="14400" b="10895"/>
          <a:stretch/>
        </p:blipFill>
        <p:spPr>
          <a:xfrm>
            <a:off x="2225171" y="4639767"/>
            <a:ext cx="1094364" cy="1265923"/>
          </a:xfrm>
          <a:prstGeom prst="rect">
            <a:avLst/>
          </a:prstGeom>
        </p:spPr>
      </p:pic>
      <p:sp>
        <p:nvSpPr>
          <p:cNvPr id="44" name="Rectangle 43">
            <a:extLst>
              <a:ext uri="{FF2B5EF4-FFF2-40B4-BE49-F238E27FC236}">
                <a16:creationId xmlns:a16="http://schemas.microsoft.com/office/drawing/2014/main" id="{F7FEC757-9C48-8140-8121-2C4E2867B0A2}"/>
              </a:ext>
            </a:extLst>
          </p:cNvPr>
          <p:cNvSpPr/>
          <p:nvPr/>
        </p:nvSpPr>
        <p:spPr>
          <a:xfrm>
            <a:off x="2695549" y="5104250"/>
            <a:ext cx="537874" cy="369332"/>
          </a:xfrm>
          <a:prstGeom prst="rect">
            <a:avLst/>
          </a:prstGeom>
        </p:spPr>
        <p:txBody>
          <a:bodyPr wrap="square">
            <a:spAutoFit/>
          </a:bodyPr>
          <a:lstStyle/>
          <a:p>
            <a:r>
              <a:rPr lang="tr-TR" b="1" dirty="0">
                <a:solidFill>
                  <a:schemeClr val="bg1"/>
                </a:solidFill>
              </a:rPr>
              <a:t>EC2</a:t>
            </a:r>
          </a:p>
        </p:txBody>
      </p:sp>
      <p:sp>
        <p:nvSpPr>
          <p:cNvPr id="45" name="Rectangle 44">
            <a:extLst>
              <a:ext uri="{FF2B5EF4-FFF2-40B4-BE49-F238E27FC236}">
                <a16:creationId xmlns:a16="http://schemas.microsoft.com/office/drawing/2014/main" id="{3EDE94DA-7F9B-A841-8E49-15FBCA895929}"/>
              </a:ext>
            </a:extLst>
          </p:cNvPr>
          <p:cNvSpPr/>
          <p:nvPr/>
        </p:nvSpPr>
        <p:spPr>
          <a:xfrm>
            <a:off x="3749193" y="5100820"/>
            <a:ext cx="537874" cy="369332"/>
          </a:xfrm>
          <a:prstGeom prst="rect">
            <a:avLst/>
          </a:prstGeom>
        </p:spPr>
        <p:txBody>
          <a:bodyPr wrap="square">
            <a:spAutoFit/>
          </a:bodyPr>
          <a:lstStyle/>
          <a:p>
            <a:r>
              <a:rPr lang="tr-TR" b="1" dirty="0">
                <a:solidFill>
                  <a:schemeClr val="bg1"/>
                </a:solidFill>
              </a:rPr>
              <a:t>EC2</a:t>
            </a:r>
          </a:p>
        </p:txBody>
      </p:sp>
      <p:sp>
        <p:nvSpPr>
          <p:cNvPr id="7" name="TextBox 6">
            <a:extLst>
              <a:ext uri="{FF2B5EF4-FFF2-40B4-BE49-F238E27FC236}">
                <a16:creationId xmlns:a16="http://schemas.microsoft.com/office/drawing/2014/main" id="{CDD4837D-E77F-044F-B815-44E81EDA6D9B}"/>
              </a:ext>
            </a:extLst>
          </p:cNvPr>
          <p:cNvSpPr txBox="1"/>
          <p:nvPr/>
        </p:nvSpPr>
        <p:spPr>
          <a:xfrm>
            <a:off x="9389923" y="1300379"/>
            <a:ext cx="1210588" cy="830997"/>
          </a:xfrm>
          <a:prstGeom prst="rect">
            <a:avLst/>
          </a:prstGeom>
          <a:noFill/>
        </p:spPr>
        <p:txBody>
          <a:bodyPr wrap="none" rtlCol="0">
            <a:spAutoFit/>
          </a:bodyPr>
          <a:lstStyle/>
          <a:p>
            <a:r>
              <a:rPr lang="tr-TR" sz="2400" dirty="0" err="1"/>
              <a:t>Handle</a:t>
            </a:r>
            <a:r>
              <a:rPr lang="tr-TR" sz="2400" dirty="0"/>
              <a:t>  </a:t>
            </a:r>
          </a:p>
          <a:p>
            <a:r>
              <a:rPr lang="tr-TR" sz="2400" dirty="0" err="1"/>
              <a:t>Request</a:t>
            </a:r>
            <a:endParaRPr lang="tr-TR" sz="2400" dirty="0"/>
          </a:p>
        </p:txBody>
      </p:sp>
      <p:sp>
        <p:nvSpPr>
          <p:cNvPr id="47" name="Rounded Rectangle 46">
            <a:extLst>
              <a:ext uri="{FF2B5EF4-FFF2-40B4-BE49-F238E27FC236}">
                <a16:creationId xmlns:a16="http://schemas.microsoft.com/office/drawing/2014/main" id="{287060F1-4DC6-1F49-AC89-249A070106AC}"/>
              </a:ext>
            </a:extLst>
          </p:cNvPr>
          <p:cNvSpPr/>
          <p:nvPr/>
        </p:nvSpPr>
        <p:spPr>
          <a:xfrm>
            <a:off x="7819242" y="789486"/>
            <a:ext cx="3556857" cy="1618823"/>
          </a:xfrm>
          <a:prstGeom prst="roundRect">
            <a:avLst/>
          </a:prstGeom>
          <a:noFill/>
          <a:ln w="349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schemeClr val="tx1"/>
              </a:solidFill>
            </a:endParaRPr>
          </a:p>
        </p:txBody>
      </p:sp>
      <p:sp>
        <p:nvSpPr>
          <p:cNvPr id="9" name="TextBox 8">
            <a:extLst>
              <a:ext uri="{FF2B5EF4-FFF2-40B4-BE49-F238E27FC236}">
                <a16:creationId xmlns:a16="http://schemas.microsoft.com/office/drawing/2014/main" id="{AB8F4BEA-7C1A-8A44-8A4C-649F53ED6FE1}"/>
              </a:ext>
            </a:extLst>
          </p:cNvPr>
          <p:cNvSpPr txBox="1"/>
          <p:nvPr/>
        </p:nvSpPr>
        <p:spPr>
          <a:xfrm>
            <a:off x="8461318" y="99197"/>
            <a:ext cx="2018501" cy="707886"/>
          </a:xfrm>
          <a:prstGeom prst="rect">
            <a:avLst/>
          </a:prstGeom>
          <a:noFill/>
        </p:spPr>
        <p:txBody>
          <a:bodyPr wrap="none" rtlCol="0">
            <a:spAutoFit/>
          </a:bodyPr>
          <a:lstStyle/>
          <a:p>
            <a:r>
              <a:rPr lang="tr-TR" sz="4000" dirty="0">
                <a:solidFill>
                  <a:srgbClr val="FF0000"/>
                </a:solidFill>
              </a:rPr>
              <a:t>!!!!!!!!!!!</a:t>
            </a:r>
          </a:p>
        </p:txBody>
      </p:sp>
      <p:cxnSp>
        <p:nvCxnSpPr>
          <p:cNvPr id="48" name="Straight Connector 47">
            <a:extLst>
              <a:ext uri="{FF2B5EF4-FFF2-40B4-BE49-F238E27FC236}">
                <a16:creationId xmlns:a16="http://schemas.microsoft.com/office/drawing/2014/main" id="{C3EE7FA6-279C-8645-9EE8-F4927F441368}"/>
              </a:ext>
            </a:extLst>
          </p:cNvPr>
          <p:cNvCxnSpPr>
            <a:cxnSpLocks/>
          </p:cNvCxnSpPr>
          <p:nvPr/>
        </p:nvCxnSpPr>
        <p:spPr>
          <a:xfrm flipH="1">
            <a:off x="6594640" y="2769804"/>
            <a:ext cx="1" cy="3904990"/>
          </a:xfrm>
          <a:prstGeom prst="line">
            <a:avLst/>
          </a:prstGeom>
          <a:ln w="25400">
            <a:prstDash val="dash"/>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D43D4F71-53A4-2543-9178-CAF04A1A334B}"/>
              </a:ext>
            </a:extLst>
          </p:cNvPr>
          <p:cNvSpPr txBox="1"/>
          <p:nvPr/>
        </p:nvSpPr>
        <p:spPr>
          <a:xfrm>
            <a:off x="1381036" y="4309126"/>
            <a:ext cx="585417" cy="369332"/>
          </a:xfrm>
          <a:prstGeom prst="rect">
            <a:avLst/>
          </a:prstGeom>
          <a:noFill/>
        </p:spPr>
        <p:txBody>
          <a:bodyPr wrap="none" rtlCol="0">
            <a:spAutoFit/>
          </a:bodyPr>
          <a:lstStyle/>
          <a:p>
            <a:r>
              <a:rPr lang="tr-TR" dirty="0"/>
              <a:t>8 </a:t>
            </a:r>
            <a:r>
              <a:rPr lang="tr-TR" dirty="0" err="1"/>
              <a:t>gb</a:t>
            </a:r>
            <a:endParaRPr lang="tr-TR" dirty="0"/>
          </a:p>
        </p:txBody>
      </p:sp>
      <p:sp>
        <p:nvSpPr>
          <p:cNvPr id="3" name="TextBox 2">
            <a:extLst>
              <a:ext uri="{FF2B5EF4-FFF2-40B4-BE49-F238E27FC236}">
                <a16:creationId xmlns:a16="http://schemas.microsoft.com/office/drawing/2014/main" id="{B40E2322-1AC2-834B-808A-651D7F34F95F}"/>
              </a:ext>
            </a:extLst>
          </p:cNvPr>
          <p:cNvSpPr txBox="1"/>
          <p:nvPr/>
        </p:nvSpPr>
        <p:spPr>
          <a:xfrm>
            <a:off x="2540236" y="4280521"/>
            <a:ext cx="532518" cy="369332"/>
          </a:xfrm>
          <a:prstGeom prst="rect">
            <a:avLst/>
          </a:prstGeom>
          <a:noFill/>
        </p:spPr>
        <p:txBody>
          <a:bodyPr wrap="none" rtlCol="0">
            <a:spAutoFit/>
          </a:bodyPr>
          <a:lstStyle/>
          <a:p>
            <a:r>
              <a:rPr lang="tr-TR" dirty="0"/>
              <a:t>8gb</a:t>
            </a:r>
          </a:p>
        </p:txBody>
      </p:sp>
      <p:sp>
        <p:nvSpPr>
          <p:cNvPr id="6" name="TextBox 5">
            <a:extLst>
              <a:ext uri="{FF2B5EF4-FFF2-40B4-BE49-F238E27FC236}">
                <a16:creationId xmlns:a16="http://schemas.microsoft.com/office/drawing/2014/main" id="{5123D1BC-210E-8C42-8833-97EA30B30E06}"/>
              </a:ext>
            </a:extLst>
          </p:cNvPr>
          <p:cNvSpPr txBox="1"/>
          <p:nvPr/>
        </p:nvSpPr>
        <p:spPr>
          <a:xfrm>
            <a:off x="3537610" y="4264595"/>
            <a:ext cx="532518" cy="369332"/>
          </a:xfrm>
          <a:prstGeom prst="rect">
            <a:avLst/>
          </a:prstGeom>
          <a:noFill/>
        </p:spPr>
        <p:txBody>
          <a:bodyPr wrap="none" rtlCol="0">
            <a:spAutoFit/>
          </a:bodyPr>
          <a:lstStyle/>
          <a:p>
            <a:r>
              <a:rPr lang="tr-TR" dirty="0"/>
              <a:t>8gb</a:t>
            </a:r>
          </a:p>
        </p:txBody>
      </p:sp>
      <p:sp>
        <p:nvSpPr>
          <p:cNvPr id="19" name="TextBox 18">
            <a:extLst>
              <a:ext uri="{FF2B5EF4-FFF2-40B4-BE49-F238E27FC236}">
                <a16:creationId xmlns:a16="http://schemas.microsoft.com/office/drawing/2014/main" id="{425EFF67-E0E7-0647-9DD2-949C0B71BAD9}"/>
              </a:ext>
            </a:extLst>
          </p:cNvPr>
          <p:cNvSpPr txBox="1"/>
          <p:nvPr/>
        </p:nvSpPr>
        <p:spPr>
          <a:xfrm>
            <a:off x="6754454" y="3166060"/>
            <a:ext cx="5011943" cy="3046988"/>
          </a:xfrm>
          <a:prstGeom prst="rect">
            <a:avLst/>
          </a:prstGeom>
          <a:noFill/>
        </p:spPr>
        <p:txBody>
          <a:bodyPr wrap="square" rtlCol="0">
            <a:spAutoFit/>
          </a:bodyPr>
          <a:lstStyle/>
          <a:p>
            <a:pPr>
              <a:buClr>
                <a:schemeClr val="tx1"/>
              </a:buClr>
            </a:pPr>
            <a:r>
              <a:rPr lang="tr-TR" sz="2400" dirty="0"/>
              <a:t>1.  </a:t>
            </a:r>
            <a:r>
              <a:rPr lang="tr-TR" sz="2400" dirty="0" err="1"/>
              <a:t>Creating</a:t>
            </a:r>
            <a:r>
              <a:rPr lang="tr-TR" sz="2400" dirty="0"/>
              <a:t> an </a:t>
            </a:r>
            <a:r>
              <a:rPr lang="tr-TR" sz="2400" dirty="0" err="1"/>
              <a:t>instance</a:t>
            </a:r>
            <a:r>
              <a:rPr lang="tr-TR" sz="2400" dirty="0"/>
              <a:t> </a:t>
            </a:r>
            <a:r>
              <a:rPr lang="tr-TR" sz="2400" dirty="0" err="1"/>
              <a:t>just</a:t>
            </a:r>
            <a:r>
              <a:rPr lang="tr-TR" sz="2400" dirty="0"/>
              <a:t> </a:t>
            </a:r>
            <a:r>
              <a:rPr lang="tr-TR" sz="2400" dirty="0" err="1"/>
              <a:t>like</a:t>
            </a:r>
            <a:r>
              <a:rPr lang="tr-TR" sz="2400" dirty="0"/>
              <a:t> </a:t>
            </a:r>
            <a:r>
              <a:rPr lang="tr-TR" sz="2400" dirty="0" err="1"/>
              <a:t>the</a:t>
            </a:r>
            <a:r>
              <a:rPr lang="tr-TR" sz="2400" dirty="0"/>
              <a:t> </a:t>
            </a:r>
            <a:r>
              <a:rPr lang="tr-TR" sz="2400" dirty="0" err="1"/>
              <a:t>same</a:t>
            </a:r>
            <a:r>
              <a:rPr lang="tr-TR" sz="2400" dirty="0"/>
              <a:t> ????</a:t>
            </a:r>
          </a:p>
          <a:p>
            <a:r>
              <a:rPr lang="tr-TR" sz="2400" dirty="0"/>
              <a:t>     </a:t>
            </a:r>
            <a:endParaRPr lang="tr-TR" sz="2400" dirty="0">
              <a:solidFill>
                <a:schemeClr val="bg1">
                  <a:lumMod val="85000"/>
                </a:schemeClr>
              </a:solidFill>
            </a:endParaRPr>
          </a:p>
          <a:p>
            <a:pPr marL="342900" indent="-342900">
              <a:buAutoNum type="arabicPeriod" startAt="2"/>
            </a:pPr>
            <a:r>
              <a:rPr lang="tr-TR" sz="2400" dirty="0" err="1">
                <a:solidFill>
                  <a:schemeClr val="bg1">
                    <a:lumMod val="75000"/>
                  </a:schemeClr>
                </a:solidFill>
              </a:rPr>
              <a:t>Manage</a:t>
            </a:r>
            <a:r>
              <a:rPr lang="tr-TR" sz="2400" dirty="0">
                <a:solidFill>
                  <a:schemeClr val="bg1">
                    <a:lumMod val="75000"/>
                  </a:schemeClr>
                </a:solidFill>
              </a:rPr>
              <a:t> </a:t>
            </a:r>
            <a:r>
              <a:rPr lang="tr-TR" sz="2400" dirty="0" err="1">
                <a:solidFill>
                  <a:schemeClr val="bg1">
                    <a:lumMod val="75000"/>
                  </a:schemeClr>
                </a:solidFill>
              </a:rPr>
              <a:t>the</a:t>
            </a:r>
            <a:r>
              <a:rPr lang="tr-TR" sz="2400" dirty="0">
                <a:solidFill>
                  <a:schemeClr val="bg1">
                    <a:lumMod val="75000"/>
                  </a:schemeClr>
                </a:solidFill>
              </a:rPr>
              <a:t> </a:t>
            </a:r>
            <a:r>
              <a:rPr lang="tr-TR" sz="2400" dirty="0" err="1">
                <a:solidFill>
                  <a:schemeClr val="bg1">
                    <a:lumMod val="75000"/>
                  </a:schemeClr>
                </a:solidFill>
              </a:rPr>
              <a:t>squence</a:t>
            </a:r>
            <a:r>
              <a:rPr lang="tr-TR" sz="2400" dirty="0">
                <a:solidFill>
                  <a:schemeClr val="bg1">
                    <a:lumMod val="75000"/>
                  </a:schemeClr>
                </a:solidFill>
              </a:rPr>
              <a:t> of </a:t>
            </a:r>
            <a:r>
              <a:rPr lang="tr-TR" sz="2400" dirty="0" err="1">
                <a:solidFill>
                  <a:schemeClr val="bg1">
                    <a:lumMod val="75000"/>
                  </a:schemeClr>
                </a:solidFill>
              </a:rPr>
              <a:t>instance</a:t>
            </a:r>
            <a:endParaRPr lang="tr-TR" sz="2400" dirty="0">
              <a:solidFill>
                <a:schemeClr val="bg1">
                  <a:lumMod val="75000"/>
                </a:schemeClr>
              </a:solidFill>
            </a:endParaRPr>
          </a:p>
          <a:p>
            <a:pPr marL="342900" indent="-342900">
              <a:buAutoNum type="arabicPeriod" startAt="2"/>
            </a:pPr>
            <a:endParaRPr lang="tr-TR" sz="2400" dirty="0">
              <a:solidFill>
                <a:schemeClr val="bg1">
                  <a:lumMod val="75000"/>
                </a:schemeClr>
              </a:solidFill>
            </a:endParaRPr>
          </a:p>
          <a:p>
            <a:pPr marL="457200" indent="-457200">
              <a:buAutoNum type="arabicPeriod" startAt="3"/>
            </a:pPr>
            <a:r>
              <a:rPr lang="tr-TR" sz="2400" dirty="0" err="1">
                <a:solidFill>
                  <a:schemeClr val="bg1">
                    <a:lumMod val="75000"/>
                  </a:schemeClr>
                </a:solidFill>
              </a:rPr>
              <a:t>Which</a:t>
            </a:r>
            <a:r>
              <a:rPr lang="tr-TR" sz="2400" dirty="0">
                <a:solidFill>
                  <a:schemeClr val="bg1">
                    <a:lumMod val="75000"/>
                  </a:schemeClr>
                </a:solidFill>
              </a:rPr>
              <a:t> IP (</a:t>
            </a:r>
            <a:r>
              <a:rPr lang="tr-TR" sz="2400" dirty="0" err="1">
                <a:solidFill>
                  <a:schemeClr val="bg1">
                    <a:lumMod val="75000"/>
                  </a:schemeClr>
                </a:solidFill>
              </a:rPr>
              <a:t>instance</a:t>
            </a:r>
            <a:r>
              <a:rPr lang="tr-TR" sz="2400" dirty="0">
                <a:solidFill>
                  <a:schemeClr val="bg1">
                    <a:lumMod val="75000"/>
                  </a:schemeClr>
                </a:solidFill>
              </a:rPr>
              <a:t>) </a:t>
            </a:r>
            <a:r>
              <a:rPr lang="tr-TR" sz="2400" dirty="0" err="1">
                <a:solidFill>
                  <a:schemeClr val="bg1">
                    <a:lumMod val="75000"/>
                  </a:schemeClr>
                </a:solidFill>
              </a:rPr>
              <a:t>will</a:t>
            </a:r>
            <a:r>
              <a:rPr lang="tr-TR" sz="2400" dirty="0">
                <a:solidFill>
                  <a:schemeClr val="bg1">
                    <a:lumMod val="75000"/>
                  </a:schemeClr>
                </a:solidFill>
              </a:rPr>
              <a:t> </a:t>
            </a:r>
            <a:r>
              <a:rPr lang="tr-TR" sz="2400" dirty="0" err="1">
                <a:solidFill>
                  <a:schemeClr val="bg1">
                    <a:lumMod val="75000"/>
                  </a:schemeClr>
                </a:solidFill>
              </a:rPr>
              <a:t>we</a:t>
            </a:r>
            <a:r>
              <a:rPr lang="tr-TR" sz="2400" dirty="0">
                <a:solidFill>
                  <a:schemeClr val="bg1">
                    <a:lumMod val="75000"/>
                  </a:schemeClr>
                </a:solidFill>
              </a:rPr>
              <a:t> </a:t>
            </a:r>
            <a:r>
              <a:rPr lang="tr-TR" sz="2400" dirty="0" err="1">
                <a:solidFill>
                  <a:schemeClr val="bg1">
                    <a:lumMod val="75000"/>
                  </a:schemeClr>
                </a:solidFill>
              </a:rPr>
              <a:t>browse</a:t>
            </a:r>
            <a:endParaRPr lang="tr-TR" sz="2400" dirty="0">
              <a:solidFill>
                <a:schemeClr val="bg1">
                  <a:lumMod val="75000"/>
                </a:schemeClr>
              </a:solidFill>
            </a:endParaRPr>
          </a:p>
          <a:p>
            <a:pPr marL="457200" indent="-457200">
              <a:buAutoNum type="arabicPeriod" startAt="3"/>
            </a:pPr>
            <a:endParaRPr lang="tr-TR" sz="2400" dirty="0">
              <a:solidFill>
                <a:schemeClr val="bg1">
                  <a:lumMod val="75000"/>
                </a:schemeClr>
              </a:solidFill>
            </a:endParaRPr>
          </a:p>
          <a:p>
            <a:r>
              <a:rPr lang="tr-TR" sz="2400" dirty="0">
                <a:solidFill>
                  <a:schemeClr val="bg1">
                    <a:lumMod val="75000"/>
                  </a:schemeClr>
                </a:solidFill>
              </a:rPr>
              <a:t>4. Is </a:t>
            </a:r>
            <a:r>
              <a:rPr lang="tr-TR" sz="2400" dirty="0" err="1">
                <a:solidFill>
                  <a:schemeClr val="bg1">
                    <a:lumMod val="75000"/>
                  </a:schemeClr>
                </a:solidFill>
              </a:rPr>
              <a:t>the</a:t>
            </a:r>
            <a:r>
              <a:rPr lang="tr-TR" sz="2400" dirty="0">
                <a:solidFill>
                  <a:schemeClr val="bg1">
                    <a:lumMod val="75000"/>
                  </a:schemeClr>
                </a:solidFill>
              </a:rPr>
              <a:t> </a:t>
            </a:r>
            <a:r>
              <a:rPr lang="tr-TR" sz="2400" dirty="0" err="1">
                <a:solidFill>
                  <a:schemeClr val="bg1">
                    <a:lumMod val="75000"/>
                  </a:schemeClr>
                </a:solidFill>
              </a:rPr>
              <a:t>instance</a:t>
            </a:r>
            <a:r>
              <a:rPr lang="tr-TR" sz="2400" dirty="0">
                <a:solidFill>
                  <a:schemeClr val="bg1">
                    <a:lumMod val="75000"/>
                  </a:schemeClr>
                </a:solidFill>
              </a:rPr>
              <a:t> </a:t>
            </a:r>
            <a:r>
              <a:rPr lang="tr-TR" sz="2400" dirty="0" err="1">
                <a:solidFill>
                  <a:schemeClr val="bg1">
                    <a:lumMod val="75000"/>
                  </a:schemeClr>
                </a:solidFill>
              </a:rPr>
              <a:t>healthy</a:t>
            </a:r>
            <a:r>
              <a:rPr lang="tr-TR" sz="2400" dirty="0">
                <a:solidFill>
                  <a:schemeClr val="bg1">
                    <a:lumMod val="75000"/>
                  </a:schemeClr>
                </a:solidFill>
              </a:rPr>
              <a:t> </a:t>
            </a:r>
            <a:r>
              <a:rPr lang="tr-TR" sz="2400" dirty="0" err="1">
                <a:solidFill>
                  <a:schemeClr val="bg1">
                    <a:lumMod val="75000"/>
                  </a:schemeClr>
                </a:solidFill>
              </a:rPr>
              <a:t>now</a:t>
            </a:r>
            <a:r>
              <a:rPr lang="tr-TR" sz="2400" dirty="0">
                <a:solidFill>
                  <a:schemeClr val="bg1">
                    <a:lumMod val="75000"/>
                  </a:schemeClr>
                </a:solidFill>
              </a:rPr>
              <a:t>.</a:t>
            </a:r>
          </a:p>
        </p:txBody>
      </p:sp>
      <p:sp>
        <p:nvSpPr>
          <p:cNvPr id="22" name="TextBox 21">
            <a:extLst>
              <a:ext uri="{FF2B5EF4-FFF2-40B4-BE49-F238E27FC236}">
                <a16:creationId xmlns:a16="http://schemas.microsoft.com/office/drawing/2014/main" id="{90A57F67-AD43-104F-8971-2EC0609DA55A}"/>
              </a:ext>
            </a:extLst>
          </p:cNvPr>
          <p:cNvSpPr txBox="1"/>
          <p:nvPr/>
        </p:nvSpPr>
        <p:spPr>
          <a:xfrm>
            <a:off x="1308343" y="6066873"/>
            <a:ext cx="522900" cy="369332"/>
          </a:xfrm>
          <a:prstGeom prst="rect">
            <a:avLst/>
          </a:prstGeom>
          <a:noFill/>
        </p:spPr>
        <p:txBody>
          <a:bodyPr wrap="none" rtlCol="0">
            <a:spAutoFit/>
          </a:bodyPr>
          <a:lstStyle/>
          <a:p>
            <a:r>
              <a:rPr lang="tr-TR" dirty="0" err="1"/>
              <a:t>IP:x</a:t>
            </a:r>
            <a:endParaRPr lang="tr-TR" dirty="0"/>
          </a:p>
        </p:txBody>
      </p:sp>
      <p:sp>
        <p:nvSpPr>
          <p:cNvPr id="52" name="TextBox 51">
            <a:extLst>
              <a:ext uri="{FF2B5EF4-FFF2-40B4-BE49-F238E27FC236}">
                <a16:creationId xmlns:a16="http://schemas.microsoft.com/office/drawing/2014/main" id="{777525EA-2FEA-AA46-9800-92E46DB24078}"/>
              </a:ext>
            </a:extLst>
          </p:cNvPr>
          <p:cNvSpPr txBox="1"/>
          <p:nvPr/>
        </p:nvSpPr>
        <p:spPr>
          <a:xfrm>
            <a:off x="2490340" y="6013045"/>
            <a:ext cx="522900" cy="369332"/>
          </a:xfrm>
          <a:prstGeom prst="rect">
            <a:avLst/>
          </a:prstGeom>
          <a:noFill/>
        </p:spPr>
        <p:txBody>
          <a:bodyPr wrap="none" rtlCol="0">
            <a:spAutoFit/>
          </a:bodyPr>
          <a:lstStyle/>
          <a:p>
            <a:r>
              <a:rPr lang="tr-TR" dirty="0" err="1"/>
              <a:t>IP:y</a:t>
            </a:r>
            <a:endParaRPr lang="tr-TR" dirty="0"/>
          </a:p>
        </p:txBody>
      </p:sp>
      <p:sp>
        <p:nvSpPr>
          <p:cNvPr id="53" name="TextBox 52">
            <a:extLst>
              <a:ext uri="{FF2B5EF4-FFF2-40B4-BE49-F238E27FC236}">
                <a16:creationId xmlns:a16="http://schemas.microsoft.com/office/drawing/2014/main" id="{5A6EF56A-7364-3942-AB27-791EEA26C3E1}"/>
              </a:ext>
            </a:extLst>
          </p:cNvPr>
          <p:cNvSpPr txBox="1"/>
          <p:nvPr/>
        </p:nvSpPr>
        <p:spPr>
          <a:xfrm>
            <a:off x="3504677" y="6000262"/>
            <a:ext cx="522900" cy="369332"/>
          </a:xfrm>
          <a:prstGeom prst="rect">
            <a:avLst/>
          </a:prstGeom>
          <a:noFill/>
        </p:spPr>
        <p:txBody>
          <a:bodyPr wrap="none" rtlCol="0">
            <a:spAutoFit/>
          </a:bodyPr>
          <a:lstStyle/>
          <a:p>
            <a:r>
              <a:rPr lang="tr-TR" dirty="0" err="1"/>
              <a:t>IP:z</a:t>
            </a:r>
            <a:endParaRPr lang="tr-TR" dirty="0"/>
          </a:p>
        </p:txBody>
      </p:sp>
    </p:spTree>
    <p:extLst>
      <p:ext uri="{BB962C8B-B14F-4D97-AF65-F5344CB8AC3E}">
        <p14:creationId xmlns:p14="http://schemas.microsoft.com/office/powerpoint/2010/main" val="24927443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6" name="Straight Connector 55">
            <a:extLst>
              <a:ext uri="{FF2B5EF4-FFF2-40B4-BE49-F238E27FC236}">
                <a16:creationId xmlns:a16="http://schemas.microsoft.com/office/drawing/2014/main" id="{69DAD127-AAC3-9D4E-AA2E-2268F6F16209}"/>
              </a:ext>
            </a:extLst>
          </p:cNvPr>
          <p:cNvCxnSpPr>
            <a:cxnSpLocks/>
          </p:cNvCxnSpPr>
          <p:nvPr/>
        </p:nvCxnSpPr>
        <p:spPr>
          <a:xfrm>
            <a:off x="7301928" y="2981191"/>
            <a:ext cx="1" cy="2196284"/>
          </a:xfrm>
          <a:prstGeom prst="line">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1D58FBDA-1134-FC48-B79F-9819B5CDE862}"/>
              </a:ext>
            </a:extLst>
          </p:cNvPr>
          <p:cNvSpPr/>
          <p:nvPr/>
        </p:nvSpPr>
        <p:spPr>
          <a:xfrm>
            <a:off x="842862" y="6216184"/>
            <a:ext cx="1032933" cy="646331"/>
          </a:xfrm>
          <a:prstGeom prst="rect">
            <a:avLst/>
          </a:prstGeom>
        </p:spPr>
        <p:txBody>
          <a:bodyPr wrap="square">
            <a:spAutoFit/>
          </a:bodyPr>
          <a:lstStyle/>
          <a:p>
            <a:r>
              <a:rPr lang="tr-TR" sz="3600" b="1">
                <a:solidFill>
                  <a:schemeClr val="bg1"/>
                </a:solidFill>
              </a:rPr>
              <a:t>EC2</a:t>
            </a:r>
          </a:p>
        </p:txBody>
      </p:sp>
      <p:sp>
        <p:nvSpPr>
          <p:cNvPr id="18" name="Rounded Rectangle 17">
            <a:extLst>
              <a:ext uri="{FF2B5EF4-FFF2-40B4-BE49-F238E27FC236}">
                <a16:creationId xmlns:a16="http://schemas.microsoft.com/office/drawing/2014/main" id="{AF3EF5DD-21C7-3B4E-BA25-D4C067AB218A}"/>
              </a:ext>
            </a:extLst>
          </p:cNvPr>
          <p:cNvSpPr/>
          <p:nvPr/>
        </p:nvSpPr>
        <p:spPr>
          <a:xfrm>
            <a:off x="276202" y="75278"/>
            <a:ext cx="2252558" cy="899885"/>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2400" b="1" dirty="0"/>
              <a:t>1: </a:t>
            </a:r>
            <a:r>
              <a:rPr lang="tr-TR" sz="2400" b="1" dirty="0" err="1"/>
              <a:t>Instance</a:t>
            </a:r>
            <a:r>
              <a:rPr lang="tr-TR" sz="2400" b="1" dirty="0"/>
              <a:t> (</a:t>
            </a:r>
            <a:r>
              <a:rPr lang="tr-TR" sz="2400" b="1" dirty="0" err="1"/>
              <a:t>Nginex</a:t>
            </a:r>
            <a:r>
              <a:rPr lang="tr-TR" sz="2400" b="1" dirty="0"/>
              <a:t>)</a:t>
            </a:r>
          </a:p>
        </p:txBody>
      </p:sp>
      <p:sp>
        <p:nvSpPr>
          <p:cNvPr id="60" name="Rounded Rectangle 59">
            <a:extLst>
              <a:ext uri="{FF2B5EF4-FFF2-40B4-BE49-F238E27FC236}">
                <a16:creationId xmlns:a16="http://schemas.microsoft.com/office/drawing/2014/main" id="{77EE48FB-AB01-204F-BFF7-4267802EF187}"/>
              </a:ext>
            </a:extLst>
          </p:cNvPr>
          <p:cNvSpPr/>
          <p:nvPr/>
        </p:nvSpPr>
        <p:spPr>
          <a:xfrm>
            <a:off x="335985" y="3520359"/>
            <a:ext cx="2132992" cy="915292"/>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2400" b="1" dirty="0"/>
              <a:t> </a:t>
            </a:r>
            <a:r>
              <a:rPr lang="tr-TR" sz="2400" b="1" dirty="0" err="1"/>
              <a:t>Create</a:t>
            </a:r>
            <a:r>
              <a:rPr lang="tr-TR" sz="2400" b="1" dirty="0"/>
              <a:t> Image (AMI)</a:t>
            </a:r>
          </a:p>
        </p:txBody>
      </p:sp>
      <p:cxnSp>
        <p:nvCxnSpPr>
          <p:cNvPr id="71" name="Straight Connector 70">
            <a:extLst>
              <a:ext uri="{FF2B5EF4-FFF2-40B4-BE49-F238E27FC236}">
                <a16:creationId xmlns:a16="http://schemas.microsoft.com/office/drawing/2014/main" id="{E263480B-66B8-8C4D-A84D-E1CFCAA575E1}"/>
              </a:ext>
            </a:extLst>
          </p:cNvPr>
          <p:cNvCxnSpPr>
            <a:cxnSpLocks/>
          </p:cNvCxnSpPr>
          <p:nvPr/>
        </p:nvCxnSpPr>
        <p:spPr>
          <a:xfrm flipH="1" flipV="1">
            <a:off x="1402481" y="1004137"/>
            <a:ext cx="1" cy="947283"/>
          </a:xfrm>
          <a:prstGeom prst="line">
            <a:avLst/>
          </a:prstGeom>
          <a:ln w="38100">
            <a:headEnd type="triangle"/>
            <a:tailEnd type="none"/>
          </a:ln>
        </p:spPr>
        <p:style>
          <a:lnRef idx="1">
            <a:schemeClr val="accent1"/>
          </a:lnRef>
          <a:fillRef idx="0">
            <a:schemeClr val="accent1"/>
          </a:fillRef>
          <a:effectRef idx="0">
            <a:schemeClr val="accent1"/>
          </a:effectRef>
          <a:fontRef idx="minor">
            <a:schemeClr val="tx1"/>
          </a:fontRef>
        </p:style>
      </p:cxnSp>
      <p:pic>
        <p:nvPicPr>
          <p:cNvPr id="74" name="Picture 73">
            <a:extLst>
              <a:ext uri="{FF2B5EF4-FFF2-40B4-BE49-F238E27FC236}">
                <a16:creationId xmlns:a16="http://schemas.microsoft.com/office/drawing/2014/main" id="{A20FAA2F-A6D4-F941-8EF1-8B1F307CB547}"/>
              </a:ext>
            </a:extLst>
          </p:cNvPr>
          <p:cNvPicPr>
            <a:picLocks noChangeAspect="1"/>
          </p:cNvPicPr>
          <p:nvPr/>
        </p:nvPicPr>
        <p:blipFill rotWithShape="1">
          <a:blip r:embed="rId2">
            <a:duotone>
              <a:schemeClr val="accent1">
                <a:shade val="45000"/>
                <a:satMod val="135000"/>
              </a:schemeClr>
              <a:prstClr val="white"/>
            </a:duotone>
          </a:blip>
          <a:srcRect l="17594" t="10439" r="14400" b="10895"/>
          <a:stretch/>
        </p:blipFill>
        <p:spPr>
          <a:xfrm>
            <a:off x="632826" y="5219898"/>
            <a:ext cx="1464732" cy="1694353"/>
          </a:xfrm>
          <a:prstGeom prst="rect">
            <a:avLst/>
          </a:prstGeom>
        </p:spPr>
      </p:pic>
      <p:sp>
        <p:nvSpPr>
          <p:cNvPr id="75" name="Rectangle 74">
            <a:extLst>
              <a:ext uri="{FF2B5EF4-FFF2-40B4-BE49-F238E27FC236}">
                <a16:creationId xmlns:a16="http://schemas.microsoft.com/office/drawing/2014/main" id="{8B2BDB18-70E3-B942-BA9B-C911AEF8CF59}"/>
              </a:ext>
            </a:extLst>
          </p:cNvPr>
          <p:cNvSpPr/>
          <p:nvPr/>
        </p:nvSpPr>
        <p:spPr>
          <a:xfrm>
            <a:off x="1307258" y="5836241"/>
            <a:ext cx="778573" cy="461665"/>
          </a:xfrm>
          <a:prstGeom prst="rect">
            <a:avLst/>
          </a:prstGeom>
        </p:spPr>
        <p:txBody>
          <a:bodyPr wrap="square">
            <a:spAutoFit/>
          </a:bodyPr>
          <a:lstStyle/>
          <a:p>
            <a:r>
              <a:rPr lang="tr-TR" sz="2400" b="1" dirty="0">
                <a:solidFill>
                  <a:schemeClr val="bg1"/>
                </a:solidFill>
              </a:rPr>
              <a:t>EC2</a:t>
            </a:r>
          </a:p>
        </p:txBody>
      </p:sp>
      <p:cxnSp>
        <p:nvCxnSpPr>
          <p:cNvPr id="76" name="Straight Connector 75">
            <a:extLst>
              <a:ext uri="{FF2B5EF4-FFF2-40B4-BE49-F238E27FC236}">
                <a16:creationId xmlns:a16="http://schemas.microsoft.com/office/drawing/2014/main" id="{6A61135C-5B21-A744-AD99-7A6FA756DA45}"/>
              </a:ext>
            </a:extLst>
          </p:cNvPr>
          <p:cNvCxnSpPr>
            <a:cxnSpLocks/>
          </p:cNvCxnSpPr>
          <p:nvPr/>
        </p:nvCxnSpPr>
        <p:spPr>
          <a:xfrm flipH="1">
            <a:off x="1396587" y="2618708"/>
            <a:ext cx="3" cy="807016"/>
          </a:xfrm>
          <a:prstGeom prst="line">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7" name="Rounded Rectangle 26">
            <a:extLst>
              <a:ext uri="{FF2B5EF4-FFF2-40B4-BE49-F238E27FC236}">
                <a16:creationId xmlns:a16="http://schemas.microsoft.com/office/drawing/2014/main" id="{8C0A5DB2-10DF-5344-908F-F318408FF1F3}"/>
              </a:ext>
            </a:extLst>
          </p:cNvPr>
          <p:cNvSpPr/>
          <p:nvPr/>
        </p:nvSpPr>
        <p:spPr>
          <a:xfrm>
            <a:off x="3109504" y="63596"/>
            <a:ext cx="1995546" cy="899885"/>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2400" b="1" dirty="0"/>
              <a:t>2: </a:t>
            </a:r>
            <a:r>
              <a:rPr lang="tr-TR" sz="2400" b="1" dirty="0" err="1"/>
              <a:t>Instance</a:t>
            </a:r>
            <a:endParaRPr lang="tr-TR" sz="2400" b="1" dirty="0"/>
          </a:p>
          <a:p>
            <a:pPr algn="ctr"/>
            <a:r>
              <a:rPr lang="tr-TR" sz="2400" b="1" dirty="0"/>
              <a:t>(</a:t>
            </a:r>
            <a:r>
              <a:rPr lang="tr-TR" sz="2400" b="1" dirty="0" err="1"/>
              <a:t>Nginex</a:t>
            </a:r>
            <a:r>
              <a:rPr lang="tr-TR" sz="2400" b="1" dirty="0"/>
              <a:t>)</a:t>
            </a:r>
          </a:p>
        </p:txBody>
      </p:sp>
      <p:cxnSp>
        <p:nvCxnSpPr>
          <p:cNvPr id="28" name="Straight Connector 27">
            <a:extLst>
              <a:ext uri="{FF2B5EF4-FFF2-40B4-BE49-F238E27FC236}">
                <a16:creationId xmlns:a16="http://schemas.microsoft.com/office/drawing/2014/main" id="{A6986900-2BB2-2840-8988-E9F6E0280B56}"/>
              </a:ext>
            </a:extLst>
          </p:cNvPr>
          <p:cNvCxnSpPr>
            <a:cxnSpLocks/>
          </p:cNvCxnSpPr>
          <p:nvPr/>
        </p:nvCxnSpPr>
        <p:spPr>
          <a:xfrm flipV="1">
            <a:off x="4123465" y="1019821"/>
            <a:ext cx="0" cy="863575"/>
          </a:xfrm>
          <a:prstGeom prst="line">
            <a:avLst/>
          </a:prstGeom>
          <a:ln w="38100">
            <a:headEnd type="triangle"/>
            <a:tailEnd type="none"/>
          </a:ln>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54C1F4A4-1ED2-8B4A-9AA6-ECC276F739CA}"/>
              </a:ext>
            </a:extLst>
          </p:cNvPr>
          <p:cNvPicPr>
            <a:picLocks noChangeAspect="1"/>
          </p:cNvPicPr>
          <p:nvPr/>
        </p:nvPicPr>
        <p:blipFill rotWithShape="1">
          <a:blip r:embed="rId3">
            <a:duotone>
              <a:schemeClr val="accent1">
                <a:shade val="45000"/>
                <a:satMod val="135000"/>
              </a:schemeClr>
              <a:prstClr val="white"/>
            </a:duotone>
          </a:blip>
          <a:srcRect l="26111" t="9962" r="26871" b="26779"/>
          <a:stretch/>
        </p:blipFill>
        <p:spPr>
          <a:xfrm>
            <a:off x="590618" y="1448686"/>
            <a:ext cx="1506940" cy="1636865"/>
          </a:xfrm>
          <a:prstGeom prst="rect">
            <a:avLst/>
          </a:prstGeom>
        </p:spPr>
      </p:pic>
      <p:cxnSp>
        <p:nvCxnSpPr>
          <p:cNvPr id="31" name="Straight Connector 30">
            <a:extLst>
              <a:ext uri="{FF2B5EF4-FFF2-40B4-BE49-F238E27FC236}">
                <a16:creationId xmlns:a16="http://schemas.microsoft.com/office/drawing/2014/main" id="{15750FBD-37D8-744F-BACD-17DD8A5FFF48}"/>
              </a:ext>
            </a:extLst>
          </p:cNvPr>
          <p:cNvCxnSpPr>
            <a:cxnSpLocks/>
          </p:cNvCxnSpPr>
          <p:nvPr/>
        </p:nvCxnSpPr>
        <p:spPr>
          <a:xfrm flipH="1">
            <a:off x="1359325" y="4423960"/>
            <a:ext cx="3" cy="807016"/>
          </a:xfrm>
          <a:prstGeom prst="line">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EF94343A-7D19-B94E-99DE-28A06EFF15C7}"/>
              </a:ext>
            </a:extLst>
          </p:cNvPr>
          <p:cNvSpPr txBox="1"/>
          <p:nvPr/>
        </p:nvSpPr>
        <p:spPr>
          <a:xfrm>
            <a:off x="1871923" y="5919803"/>
            <a:ext cx="915251" cy="646331"/>
          </a:xfrm>
          <a:prstGeom prst="rect">
            <a:avLst/>
          </a:prstGeom>
          <a:noFill/>
        </p:spPr>
        <p:txBody>
          <a:bodyPr wrap="none" rtlCol="0">
            <a:spAutoFit/>
          </a:bodyPr>
          <a:lstStyle/>
          <a:p>
            <a:r>
              <a:rPr lang="tr-TR" b="1" dirty="0">
                <a:solidFill>
                  <a:srgbClr val="FF0000"/>
                </a:solidFill>
              </a:rPr>
              <a:t>(</a:t>
            </a:r>
            <a:r>
              <a:rPr lang="tr-TR" b="1" dirty="0" err="1">
                <a:solidFill>
                  <a:srgbClr val="FF0000"/>
                </a:solidFill>
              </a:rPr>
              <a:t>Nginex</a:t>
            </a:r>
            <a:endParaRPr lang="tr-TR" b="1" dirty="0">
              <a:solidFill>
                <a:srgbClr val="FF0000"/>
              </a:solidFill>
            </a:endParaRPr>
          </a:p>
          <a:p>
            <a:r>
              <a:rPr lang="tr-TR" b="1" dirty="0">
                <a:solidFill>
                  <a:srgbClr val="FF0000"/>
                </a:solidFill>
              </a:rPr>
              <a:t> ???)</a:t>
            </a:r>
            <a:endParaRPr lang="tr-TR" dirty="0">
              <a:solidFill>
                <a:srgbClr val="FF0000"/>
              </a:solidFill>
            </a:endParaRPr>
          </a:p>
        </p:txBody>
      </p:sp>
      <p:sp>
        <p:nvSpPr>
          <p:cNvPr id="35" name="Rectangle 34">
            <a:extLst>
              <a:ext uri="{FF2B5EF4-FFF2-40B4-BE49-F238E27FC236}">
                <a16:creationId xmlns:a16="http://schemas.microsoft.com/office/drawing/2014/main" id="{0201CB3B-7216-8946-A0F5-28FF7201704D}"/>
              </a:ext>
            </a:extLst>
          </p:cNvPr>
          <p:cNvSpPr/>
          <p:nvPr/>
        </p:nvSpPr>
        <p:spPr>
          <a:xfrm>
            <a:off x="3631105" y="4257927"/>
            <a:ext cx="1032933" cy="646331"/>
          </a:xfrm>
          <a:prstGeom prst="rect">
            <a:avLst/>
          </a:prstGeom>
        </p:spPr>
        <p:txBody>
          <a:bodyPr wrap="square">
            <a:spAutoFit/>
          </a:bodyPr>
          <a:lstStyle/>
          <a:p>
            <a:r>
              <a:rPr lang="tr-TR" sz="3600" b="1">
                <a:solidFill>
                  <a:schemeClr val="bg1"/>
                </a:solidFill>
              </a:rPr>
              <a:t>EC2</a:t>
            </a:r>
          </a:p>
        </p:txBody>
      </p:sp>
      <p:pic>
        <p:nvPicPr>
          <p:cNvPr id="36" name="Picture 35">
            <a:extLst>
              <a:ext uri="{FF2B5EF4-FFF2-40B4-BE49-F238E27FC236}">
                <a16:creationId xmlns:a16="http://schemas.microsoft.com/office/drawing/2014/main" id="{EEC8A78B-5C80-E64F-98E9-AADB8FAD4882}"/>
              </a:ext>
            </a:extLst>
          </p:cNvPr>
          <p:cNvPicPr>
            <a:picLocks noChangeAspect="1"/>
          </p:cNvPicPr>
          <p:nvPr/>
        </p:nvPicPr>
        <p:blipFill rotWithShape="1">
          <a:blip r:embed="rId2"/>
          <a:srcRect l="17594" t="10439" r="14400" b="10895"/>
          <a:stretch/>
        </p:blipFill>
        <p:spPr>
          <a:xfrm>
            <a:off x="3422455" y="3410750"/>
            <a:ext cx="1464732" cy="1694353"/>
          </a:xfrm>
          <a:prstGeom prst="rect">
            <a:avLst/>
          </a:prstGeom>
        </p:spPr>
      </p:pic>
      <p:sp>
        <p:nvSpPr>
          <p:cNvPr id="37" name="Rectangle 36">
            <a:extLst>
              <a:ext uri="{FF2B5EF4-FFF2-40B4-BE49-F238E27FC236}">
                <a16:creationId xmlns:a16="http://schemas.microsoft.com/office/drawing/2014/main" id="{9BAC0FC1-60A6-954E-88C8-BA460ACD0583}"/>
              </a:ext>
            </a:extLst>
          </p:cNvPr>
          <p:cNvSpPr/>
          <p:nvPr/>
        </p:nvSpPr>
        <p:spPr>
          <a:xfrm>
            <a:off x="4027328" y="4011956"/>
            <a:ext cx="778573" cy="461665"/>
          </a:xfrm>
          <a:prstGeom prst="rect">
            <a:avLst/>
          </a:prstGeom>
        </p:spPr>
        <p:txBody>
          <a:bodyPr wrap="square">
            <a:spAutoFit/>
          </a:bodyPr>
          <a:lstStyle/>
          <a:p>
            <a:r>
              <a:rPr lang="tr-TR" sz="2400" b="1" dirty="0">
                <a:solidFill>
                  <a:schemeClr val="bg1"/>
                </a:solidFill>
              </a:rPr>
              <a:t>EC2</a:t>
            </a:r>
          </a:p>
        </p:txBody>
      </p:sp>
      <p:cxnSp>
        <p:nvCxnSpPr>
          <p:cNvPr id="39" name="Straight Connector 38">
            <a:extLst>
              <a:ext uri="{FF2B5EF4-FFF2-40B4-BE49-F238E27FC236}">
                <a16:creationId xmlns:a16="http://schemas.microsoft.com/office/drawing/2014/main" id="{7681103F-A8C3-D34D-AD12-17881950B031}"/>
              </a:ext>
            </a:extLst>
          </p:cNvPr>
          <p:cNvCxnSpPr>
            <a:cxnSpLocks/>
          </p:cNvCxnSpPr>
          <p:nvPr/>
        </p:nvCxnSpPr>
        <p:spPr>
          <a:xfrm flipV="1">
            <a:off x="4154821" y="2721913"/>
            <a:ext cx="0" cy="628313"/>
          </a:xfrm>
          <a:prstGeom prst="line">
            <a:avLst/>
          </a:prstGeom>
          <a:ln w="38100">
            <a:headEnd type="triangle"/>
            <a:tailEnd type="none"/>
          </a:ln>
        </p:spPr>
        <p:style>
          <a:lnRef idx="1">
            <a:schemeClr val="accent1"/>
          </a:lnRef>
          <a:fillRef idx="0">
            <a:schemeClr val="accent1"/>
          </a:fillRef>
          <a:effectRef idx="0">
            <a:schemeClr val="accent1"/>
          </a:effectRef>
          <a:fontRef idx="minor">
            <a:schemeClr val="tx1"/>
          </a:fontRef>
        </p:style>
      </p:cxnSp>
      <p:sp>
        <p:nvSpPr>
          <p:cNvPr id="34" name="Rounded Rectangle 33">
            <a:extLst>
              <a:ext uri="{FF2B5EF4-FFF2-40B4-BE49-F238E27FC236}">
                <a16:creationId xmlns:a16="http://schemas.microsoft.com/office/drawing/2014/main" id="{D25726AB-C18C-C042-A71D-2B88EFFC6160}"/>
              </a:ext>
            </a:extLst>
          </p:cNvPr>
          <p:cNvSpPr/>
          <p:nvPr/>
        </p:nvSpPr>
        <p:spPr>
          <a:xfrm>
            <a:off x="3128219" y="1887415"/>
            <a:ext cx="2132992" cy="915292"/>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2400" b="1" dirty="0"/>
              <a:t> </a:t>
            </a:r>
            <a:r>
              <a:rPr lang="tr-TR" sz="2400" b="1" dirty="0" err="1"/>
              <a:t>Create</a:t>
            </a:r>
            <a:r>
              <a:rPr lang="tr-TR" sz="2400" b="1" dirty="0"/>
              <a:t> Image (AMI)</a:t>
            </a:r>
          </a:p>
        </p:txBody>
      </p:sp>
      <p:sp>
        <p:nvSpPr>
          <p:cNvPr id="14" name="TextBox 13">
            <a:extLst>
              <a:ext uri="{FF2B5EF4-FFF2-40B4-BE49-F238E27FC236}">
                <a16:creationId xmlns:a16="http://schemas.microsoft.com/office/drawing/2014/main" id="{D8359C5B-1365-2A4F-8750-07068820FDDD}"/>
              </a:ext>
            </a:extLst>
          </p:cNvPr>
          <p:cNvSpPr txBox="1"/>
          <p:nvPr/>
        </p:nvSpPr>
        <p:spPr>
          <a:xfrm>
            <a:off x="4082520" y="1339117"/>
            <a:ext cx="1398140" cy="646331"/>
          </a:xfrm>
          <a:prstGeom prst="rect">
            <a:avLst/>
          </a:prstGeom>
          <a:noFill/>
        </p:spPr>
        <p:txBody>
          <a:bodyPr wrap="none" rtlCol="0">
            <a:spAutoFit/>
          </a:bodyPr>
          <a:lstStyle/>
          <a:p>
            <a:r>
              <a:rPr lang="tr-TR" dirty="0" err="1"/>
              <a:t>Instance</a:t>
            </a:r>
            <a:r>
              <a:rPr lang="tr-TR" dirty="0"/>
              <a:t> </a:t>
            </a:r>
          </a:p>
          <a:p>
            <a:r>
              <a:rPr lang="tr-TR" dirty="0"/>
              <a:t>Action Menu</a:t>
            </a:r>
          </a:p>
        </p:txBody>
      </p:sp>
      <p:sp>
        <p:nvSpPr>
          <p:cNvPr id="46" name="Rounded Rectangle 45">
            <a:extLst>
              <a:ext uri="{FF2B5EF4-FFF2-40B4-BE49-F238E27FC236}">
                <a16:creationId xmlns:a16="http://schemas.microsoft.com/office/drawing/2014/main" id="{EB0A0539-1910-A646-A835-DC014FF69AE4}"/>
              </a:ext>
            </a:extLst>
          </p:cNvPr>
          <p:cNvSpPr/>
          <p:nvPr/>
        </p:nvSpPr>
        <p:spPr>
          <a:xfrm>
            <a:off x="5740374" y="43944"/>
            <a:ext cx="3123108" cy="899885"/>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2400" b="1" dirty="0"/>
              <a:t>3: </a:t>
            </a:r>
            <a:r>
              <a:rPr lang="tr-TR" sz="2400" b="1" dirty="0" err="1"/>
              <a:t>Instance</a:t>
            </a:r>
            <a:r>
              <a:rPr lang="tr-TR" sz="2400" b="1" dirty="0"/>
              <a:t>  (</a:t>
            </a:r>
            <a:r>
              <a:rPr lang="tr-TR" sz="2400" b="1" dirty="0" err="1"/>
              <a:t>Nginex</a:t>
            </a:r>
            <a:r>
              <a:rPr lang="tr-TR" sz="2400" b="1" dirty="0"/>
              <a:t>) </a:t>
            </a:r>
            <a:r>
              <a:rPr lang="tr-TR" sz="2400" b="1" dirty="0" err="1"/>
              <a:t>Root</a:t>
            </a:r>
            <a:r>
              <a:rPr lang="tr-TR" sz="2400" b="1" dirty="0"/>
              <a:t> Volume</a:t>
            </a:r>
          </a:p>
        </p:txBody>
      </p:sp>
      <p:cxnSp>
        <p:nvCxnSpPr>
          <p:cNvPr id="49" name="Straight Connector 48">
            <a:extLst>
              <a:ext uri="{FF2B5EF4-FFF2-40B4-BE49-F238E27FC236}">
                <a16:creationId xmlns:a16="http://schemas.microsoft.com/office/drawing/2014/main" id="{421F8B00-ADD8-1449-8474-46A005F76B5A}"/>
              </a:ext>
            </a:extLst>
          </p:cNvPr>
          <p:cNvCxnSpPr>
            <a:cxnSpLocks/>
          </p:cNvCxnSpPr>
          <p:nvPr/>
        </p:nvCxnSpPr>
        <p:spPr>
          <a:xfrm flipH="1" flipV="1">
            <a:off x="7254409" y="932767"/>
            <a:ext cx="1" cy="947283"/>
          </a:xfrm>
          <a:prstGeom prst="line">
            <a:avLst/>
          </a:prstGeom>
          <a:ln w="38100">
            <a:headEnd type="triangle"/>
            <a:tailEnd type="none"/>
          </a:ln>
        </p:spPr>
        <p:style>
          <a:lnRef idx="1">
            <a:schemeClr val="accent1"/>
          </a:lnRef>
          <a:fillRef idx="0">
            <a:schemeClr val="accent1"/>
          </a:fillRef>
          <a:effectRef idx="0">
            <a:schemeClr val="accent1"/>
          </a:effectRef>
          <a:fontRef idx="minor">
            <a:schemeClr val="tx1"/>
          </a:fontRef>
        </p:style>
      </p:cxnSp>
      <p:pic>
        <p:nvPicPr>
          <p:cNvPr id="47" name="Picture 46">
            <a:extLst>
              <a:ext uri="{FF2B5EF4-FFF2-40B4-BE49-F238E27FC236}">
                <a16:creationId xmlns:a16="http://schemas.microsoft.com/office/drawing/2014/main" id="{2111F5D5-7C69-C24C-AD29-AD5330262D71}"/>
              </a:ext>
            </a:extLst>
          </p:cNvPr>
          <p:cNvPicPr>
            <a:picLocks noChangeAspect="1"/>
          </p:cNvPicPr>
          <p:nvPr/>
        </p:nvPicPr>
        <p:blipFill rotWithShape="1">
          <a:blip r:embed="rId3">
            <a:duotone>
              <a:schemeClr val="accent6">
                <a:shade val="45000"/>
                <a:satMod val="135000"/>
              </a:schemeClr>
              <a:prstClr val="white"/>
            </a:duotone>
          </a:blip>
          <a:srcRect l="26111" t="9962" r="26871" b="26779"/>
          <a:stretch/>
        </p:blipFill>
        <p:spPr>
          <a:xfrm>
            <a:off x="6500939" y="1424382"/>
            <a:ext cx="1506940" cy="1636865"/>
          </a:xfrm>
          <a:prstGeom prst="rect">
            <a:avLst/>
          </a:prstGeom>
        </p:spPr>
      </p:pic>
      <p:sp>
        <p:nvSpPr>
          <p:cNvPr id="53" name="Rounded Rectangle 52">
            <a:extLst>
              <a:ext uri="{FF2B5EF4-FFF2-40B4-BE49-F238E27FC236}">
                <a16:creationId xmlns:a16="http://schemas.microsoft.com/office/drawing/2014/main" id="{61D2C353-BBE1-C44B-A052-53C90E442E96}"/>
              </a:ext>
            </a:extLst>
          </p:cNvPr>
          <p:cNvSpPr/>
          <p:nvPr/>
        </p:nvSpPr>
        <p:spPr>
          <a:xfrm>
            <a:off x="6297210" y="3511237"/>
            <a:ext cx="2132992" cy="915292"/>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2400" b="1" dirty="0"/>
              <a:t> </a:t>
            </a:r>
            <a:r>
              <a:rPr lang="tr-TR" sz="2400" b="1" dirty="0" err="1"/>
              <a:t>Create</a:t>
            </a:r>
            <a:r>
              <a:rPr lang="tr-TR" sz="2400" b="1" dirty="0"/>
              <a:t> Image (AMI)</a:t>
            </a:r>
          </a:p>
        </p:txBody>
      </p:sp>
      <p:pic>
        <p:nvPicPr>
          <p:cNvPr id="54" name="Picture 53">
            <a:extLst>
              <a:ext uri="{FF2B5EF4-FFF2-40B4-BE49-F238E27FC236}">
                <a16:creationId xmlns:a16="http://schemas.microsoft.com/office/drawing/2014/main" id="{BB6D8C81-C347-914D-BC4C-CC0D8F75A393}"/>
              </a:ext>
            </a:extLst>
          </p:cNvPr>
          <p:cNvPicPr>
            <a:picLocks noChangeAspect="1"/>
          </p:cNvPicPr>
          <p:nvPr/>
        </p:nvPicPr>
        <p:blipFill rotWithShape="1">
          <a:blip r:embed="rId2">
            <a:duotone>
              <a:schemeClr val="accent6">
                <a:shade val="45000"/>
                <a:satMod val="135000"/>
              </a:schemeClr>
              <a:prstClr val="white"/>
            </a:duotone>
          </a:blip>
          <a:srcRect l="17594" t="10439" r="14400" b="10895"/>
          <a:stretch/>
        </p:blipFill>
        <p:spPr>
          <a:xfrm>
            <a:off x="6653754" y="5199642"/>
            <a:ext cx="1464732" cy="1694353"/>
          </a:xfrm>
          <a:prstGeom prst="rect">
            <a:avLst/>
          </a:prstGeom>
        </p:spPr>
      </p:pic>
      <p:sp>
        <p:nvSpPr>
          <p:cNvPr id="55" name="Rectangle 54">
            <a:extLst>
              <a:ext uri="{FF2B5EF4-FFF2-40B4-BE49-F238E27FC236}">
                <a16:creationId xmlns:a16="http://schemas.microsoft.com/office/drawing/2014/main" id="{B9DC0D11-35F6-074F-8DE7-CA455C8BF315}"/>
              </a:ext>
            </a:extLst>
          </p:cNvPr>
          <p:cNvSpPr/>
          <p:nvPr/>
        </p:nvSpPr>
        <p:spPr>
          <a:xfrm>
            <a:off x="7301927" y="5781304"/>
            <a:ext cx="778573" cy="461665"/>
          </a:xfrm>
          <a:prstGeom prst="rect">
            <a:avLst/>
          </a:prstGeom>
        </p:spPr>
        <p:txBody>
          <a:bodyPr wrap="square">
            <a:spAutoFit/>
          </a:bodyPr>
          <a:lstStyle/>
          <a:p>
            <a:r>
              <a:rPr lang="tr-TR" sz="2400" b="1" dirty="0">
                <a:solidFill>
                  <a:schemeClr val="bg1"/>
                </a:solidFill>
              </a:rPr>
              <a:t>EC2</a:t>
            </a:r>
          </a:p>
        </p:txBody>
      </p:sp>
      <p:cxnSp>
        <p:nvCxnSpPr>
          <p:cNvPr id="59" name="Straight Connector 58">
            <a:extLst>
              <a:ext uri="{FF2B5EF4-FFF2-40B4-BE49-F238E27FC236}">
                <a16:creationId xmlns:a16="http://schemas.microsoft.com/office/drawing/2014/main" id="{6C3C4BA6-5A59-4948-A4FE-2F5F19208FA0}"/>
              </a:ext>
            </a:extLst>
          </p:cNvPr>
          <p:cNvCxnSpPr>
            <a:cxnSpLocks/>
          </p:cNvCxnSpPr>
          <p:nvPr/>
        </p:nvCxnSpPr>
        <p:spPr>
          <a:xfrm>
            <a:off x="10584630" y="932767"/>
            <a:ext cx="1" cy="2196284"/>
          </a:xfrm>
          <a:prstGeom prst="line">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7" name="Rounded Rectangle 66">
            <a:extLst>
              <a:ext uri="{FF2B5EF4-FFF2-40B4-BE49-F238E27FC236}">
                <a16:creationId xmlns:a16="http://schemas.microsoft.com/office/drawing/2014/main" id="{04560083-2FD3-774B-AE8A-A5950A32F36B}"/>
              </a:ext>
            </a:extLst>
          </p:cNvPr>
          <p:cNvSpPr/>
          <p:nvPr/>
        </p:nvSpPr>
        <p:spPr>
          <a:xfrm>
            <a:off x="9046564" y="74658"/>
            <a:ext cx="3123108" cy="899885"/>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2400" b="1" dirty="0"/>
              <a:t>4: </a:t>
            </a:r>
            <a:r>
              <a:rPr lang="tr-TR" sz="2400" b="1" dirty="0" err="1"/>
              <a:t>Instance</a:t>
            </a:r>
            <a:r>
              <a:rPr lang="tr-TR" sz="2400" b="1" dirty="0"/>
              <a:t> </a:t>
            </a:r>
          </a:p>
          <a:p>
            <a:pPr algn="ctr"/>
            <a:r>
              <a:rPr lang="tr-TR" sz="2400" b="1" dirty="0"/>
              <a:t> (</a:t>
            </a:r>
            <a:r>
              <a:rPr lang="tr-TR" sz="2400" b="1" dirty="0" err="1"/>
              <a:t>Nginex</a:t>
            </a:r>
            <a:r>
              <a:rPr lang="tr-TR" sz="2400" b="1" dirty="0"/>
              <a:t>)</a:t>
            </a:r>
          </a:p>
        </p:txBody>
      </p:sp>
      <p:sp>
        <p:nvSpPr>
          <p:cNvPr id="70" name="Rounded Rectangle 69">
            <a:extLst>
              <a:ext uri="{FF2B5EF4-FFF2-40B4-BE49-F238E27FC236}">
                <a16:creationId xmlns:a16="http://schemas.microsoft.com/office/drawing/2014/main" id="{DCBEBD9E-CF30-1A48-B7EB-309AE829038D}"/>
              </a:ext>
            </a:extLst>
          </p:cNvPr>
          <p:cNvSpPr/>
          <p:nvPr/>
        </p:nvSpPr>
        <p:spPr>
          <a:xfrm>
            <a:off x="9583731" y="1188176"/>
            <a:ext cx="2132992" cy="915292"/>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2400" b="1" dirty="0"/>
              <a:t> </a:t>
            </a:r>
            <a:r>
              <a:rPr lang="tr-TR" sz="2400" b="1" dirty="0" err="1"/>
              <a:t>Create</a:t>
            </a:r>
            <a:r>
              <a:rPr lang="tr-TR" sz="2400" b="1" dirty="0"/>
              <a:t> File</a:t>
            </a:r>
          </a:p>
          <a:p>
            <a:pPr algn="ctr"/>
            <a:r>
              <a:rPr lang="tr-TR" sz="2400" b="1" dirty="0" err="1"/>
              <a:t>İndex.html</a:t>
            </a:r>
            <a:endParaRPr lang="tr-TR" sz="2400" b="1" dirty="0"/>
          </a:p>
        </p:txBody>
      </p:sp>
      <p:pic>
        <p:nvPicPr>
          <p:cNvPr id="72" name="Picture 71">
            <a:extLst>
              <a:ext uri="{FF2B5EF4-FFF2-40B4-BE49-F238E27FC236}">
                <a16:creationId xmlns:a16="http://schemas.microsoft.com/office/drawing/2014/main" id="{7640B5D8-FB47-2945-B8E6-6F0069F42AF0}"/>
              </a:ext>
            </a:extLst>
          </p:cNvPr>
          <p:cNvPicPr>
            <a:picLocks noChangeAspect="1"/>
          </p:cNvPicPr>
          <p:nvPr/>
        </p:nvPicPr>
        <p:blipFill rotWithShape="1">
          <a:blip r:embed="rId2">
            <a:duotone>
              <a:schemeClr val="accent3">
                <a:shade val="45000"/>
                <a:satMod val="135000"/>
              </a:schemeClr>
              <a:prstClr val="white"/>
            </a:duotone>
          </a:blip>
          <a:srcRect l="17594" t="10439" r="14400" b="10895"/>
          <a:stretch/>
        </p:blipFill>
        <p:spPr>
          <a:xfrm>
            <a:off x="9141906" y="4141888"/>
            <a:ext cx="1464732" cy="1694353"/>
          </a:xfrm>
          <a:prstGeom prst="rect">
            <a:avLst/>
          </a:prstGeom>
        </p:spPr>
      </p:pic>
      <p:sp>
        <p:nvSpPr>
          <p:cNvPr id="73" name="Rectangle 72">
            <a:extLst>
              <a:ext uri="{FF2B5EF4-FFF2-40B4-BE49-F238E27FC236}">
                <a16:creationId xmlns:a16="http://schemas.microsoft.com/office/drawing/2014/main" id="{AE4C44B5-3647-4545-B223-F3EC9A2BC0CA}"/>
              </a:ext>
            </a:extLst>
          </p:cNvPr>
          <p:cNvSpPr/>
          <p:nvPr/>
        </p:nvSpPr>
        <p:spPr>
          <a:xfrm>
            <a:off x="9790081" y="4527399"/>
            <a:ext cx="778573" cy="461665"/>
          </a:xfrm>
          <a:prstGeom prst="rect">
            <a:avLst/>
          </a:prstGeom>
        </p:spPr>
        <p:txBody>
          <a:bodyPr wrap="square">
            <a:spAutoFit/>
          </a:bodyPr>
          <a:lstStyle/>
          <a:p>
            <a:r>
              <a:rPr lang="tr-TR" sz="2400" b="1" dirty="0">
                <a:solidFill>
                  <a:schemeClr val="bg1"/>
                </a:solidFill>
              </a:rPr>
              <a:t>EC2</a:t>
            </a:r>
          </a:p>
        </p:txBody>
      </p:sp>
      <p:sp>
        <p:nvSpPr>
          <p:cNvPr id="78" name="TextBox 77">
            <a:extLst>
              <a:ext uri="{FF2B5EF4-FFF2-40B4-BE49-F238E27FC236}">
                <a16:creationId xmlns:a16="http://schemas.microsoft.com/office/drawing/2014/main" id="{0D5AE9F1-1EFD-B946-ABA9-C79008519275}"/>
              </a:ext>
            </a:extLst>
          </p:cNvPr>
          <p:cNvSpPr txBox="1"/>
          <p:nvPr/>
        </p:nvSpPr>
        <p:spPr>
          <a:xfrm>
            <a:off x="6774956" y="2160395"/>
            <a:ext cx="1053943" cy="369332"/>
          </a:xfrm>
          <a:prstGeom prst="rect">
            <a:avLst/>
          </a:prstGeom>
          <a:noFill/>
        </p:spPr>
        <p:txBody>
          <a:bodyPr wrap="none" rtlCol="0">
            <a:spAutoFit/>
          </a:bodyPr>
          <a:lstStyle/>
          <a:p>
            <a:r>
              <a:rPr lang="tr-TR" dirty="0" err="1">
                <a:solidFill>
                  <a:schemeClr val="bg1"/>
                </a:solidFill>
              </a:rPr>
              <a:t>Snapshot</a:t>
            </a:r>
            <a:endParaRPr lang="tr-TR" dirty="0">
              <a:solidFill>
                <a:schemeClr val="bg1"/>
              </a:solidFill>
            </a:endParaRPr>
          </a:p>
        </p:txBody>
      </p:sp>
      <p:sp>
        <p:nvSpPr>
          <p:cNvPr id="79" name="TextBox 78">
            <a:extLst>
              <a:ext uri="{FF2B5EF4-FFF2-40B4-BE49-F238E27FC236}">
                <a16:creationId xmlns:a16="http://schemas.microsoft.com/office/drawing/2014/main" id="{CF8E9137-146C-CC43-85A2-337D98E31CA0}"/>
              </a:ext>
            </a:extLst>
          </p:cNvPr>
          <p:cNvSpPr txBox="1"/>
          <p:nvPr/>
        </p:nvSpPr>
        <p:spPr>
          <a:xfrm>
            <a:off x="855921" y="2322722"/>
            <a:ext cx="1053943" cy="369332"/>
          </a:xfrm>
          <a:prstGeom prst="rect">
            <a:avLst/>
          </a:prstGeom>
          <a:noFill/>
        </p:spPr>
        <p:txBody>
          <a:bodyPr wrap="none" rtlCol="0">
            <a:spAutoFit/>
          </a:bodyPr>
          <a:lstStyle/>
          <a:p>
            <a:r>
              <a:rPr lang="tr-TR" dirty="0" err="1">
                <a:solidFill>
                  <a:schemeClr val="bg1"/>
                </a:solidFill>
              </a:rPr>
              <a:t>Snapshot</a:t>
            </a:r>
            <a:endParaRPr lang="tr-TR" dirty="0">
              <a:solidFill>
                <a:schemeClr val="bg1"/>
              </a:solidFill>
            </a:endParaRPr>
          </a:p>
        </p:txBody>
      </p:sp>
      <p:sp>
        <p:nvSpPr>
          <p:cNvPr id="80" name="Rounded Rectangle 79">
            <a:extLst>
              <a:ext uri="{FF2B5EF4-FFF2-40B4-BE49-F238E27FC236}">
                <a16:creationId xmlns:a16="http://schemas.microsoft.com/office/drawing/2014/main" id="{1E6A1787-4EF7-524A-B82D-A6BB268E9434}"/>
              </a:ext>
            </a:extLst>
          </p:cNvPr>
          <p:cNvSpPr/>
          <p:nvPr/>
        </p:nvSpPr>
        <p:spPr>
          <a:xfrm>
            <a:off x="9583731" y="2578423"/>
            <a:ext cx="2132992" cy="915292"/>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2400" b="1" dirty="0"/>
              <a:t> </a:t>
            </a:r>
            <a:r>
              <a:rPr lang="tr-TR" sz="2400" b="1" dirty="0" err="1"/>
              <a:t>Create</a:t>
            </a:r>
            <a:r>
              <a:rPr lang="tr-TR" sz="2400" b="1" dirty="0"/>
              <a:t> Image (AMI)</a:t>
            </a:r>
          </a:p>
        </p:txBody>
      </p:sp>
      <p:cxnSp>
        <p:nvCxnSpPr>
          <p:cNvPr id="81" name="Straight Connector 80">
            <a:extLst>
              <a:ext uri="{FF2B5EF4-FFF2-40B4-BE49-F238E27FC236}">
                <a16:creationId xmlns:a16="http://schemas.microsoft.com/office/drawing/2014/main" id="{F281575B-DDDC-CA48-B1C6-F435F58B6F01}"/>
              </a:ext>
            </a:extLst>
          </p:cNvPr>
          <p:cNvCxnSpPr>
            <a:cxnSpLocks/>
          </p:cNvCxnSpPr>
          <p:nvPr/>
        </p:nvCxnSpPr>
        <p:spPr>
          <a:xfrm flipH="1">
            <a:off x="10365484" y="3604006"/>
            <a:ext cx="203170" cy="825933"/>
          </a:xfrm>
          <a:prstGeom prst="line">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2C159AD9-248E-9742-814D-20532608D8D0}"/>
              </a:ext>
            </a:extLst>
          </p:cNvPr>
          <p:cNvCxnSpPr>
            <a:cxnSpLocks/>
          </p:cNvCxnSpPr>
          <p:nvPr/>
        </p:nvCxnSpPr>
        <p:spPr>
          <a:xfrm>
            <a:off x="10829787" y="3555275"/>
            <a:ext cx="347852" cy="784374"/>
          </a:xfrm>
          <a:prstGeom prst="line">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A8F201DF-03D3-2B45-99D0-D957EF722D4E}"/>
              </a:ext>
            </a:extLst>
          </p:cNvPr>
          <p:cNvSpPr txBox="1"/>
          <p:nvPr/>
        </p:nvSpPr>
        <p:spPr>
          <a:xfrm>
            <a:off x="10792525" y="4385201"/>
            <a:ext cx="1269002" cy="369332"/>
          </a:xfrm>
          <a:prstGeom prst="rect">
            <a:avLst/>
          </a:prstGeom>
          <a:noFill/>
        </p:spPr>
        <p:txBody>
          <a:bodyPr wrap="none" rtlCol="0">
            <a:spAutoFit/>
          </a:bodyPr>
          <a:lstStyle/>
          <a:p>
            <a:r>
              <a:rPr lang="tr-TR" b="1" dirty="0">
                <a:solidFill>
                  <a:srgbClr val="FF0000"/>
                </a:solidFill>
              </a:rPr>
              <a:t>Index. html</a:t>
            </a:r>
          </a:p>
        </p:txBody>
      </p:sp>
      <p:sp>
        <p:nvSpPr>
          <p:cNvPr id="42" name="TextBox 41">
            <a:extLst>
              <a:ext uri="{FF2B5EF4-FFF2-40B4-BE49-F238E27FC236}">
                <a16:creationId xmlns:a16="http://schemas.microsoft.com/office/drawing/2014/main" id="{CD213D73-991B-A24C-A4FA-4ECB807B21F7}"/>
              </a:ext>
            </a:extLst>
          </p:cNvPr>
          <p:cNvSpPr txBox="1"/>
          <p:nvPr/>
        </p:nvSpPr>
        <p:spPr>
          <a:xfrm>
            <a:off x="11064907" y="4754533"/>
            <a:ext cx="506870" cy="369332"/>
          </a:xfrm>
          <a:prstGeom prst="rect">
            <a:avLst/>
          </a:prstGeom>
          <a:noFill/>
        </p:spPr>
        <p:txBody>
          <a:bodyPr wrap="none" rtlCol="0">
            <a:spAutoFit/>
          </a:bodyPr>
          <a:lstStyle/>
          <a:p>
            <a:r>
              <a:rPr lang="tr-TR" b="1" dirty="0">
                <a:solidFill>
                  <a:srgbClr val="FF0000"/>
                </a:solidFill>
              </a:rPr>
              <a:t>???</a:t>
            </a:r>
          </a:p>
        </p:txBody>
      </p:sp>
      <p:sp>
        <p:nvSpPr>
          <p:cNvPr id="83" name="TextBox 82">
            <a:extLst>
              <a:ext uri="{FF2B5EF4-FFF2-40B4-BE49-F238E27FC236}">
                <a16:creationId xmlns:a16="http://schemas.microsoft.com/office/drawing/2014/main" id="{E9895AF3-C0E8-1447-BB88-6489EABBFC81}"/>
              </a:ext>
            </a:extLst>
          </p:cNvPr>
          <p:cNvSpPr txBox="1"/>
          <p:nvPr/>
        </p:nvSpPr>
        <p:spPr>
          <a:xfrm>
            <a:off x="1591277" y="1095686"/>
            <a:ext cx="1106841" cy="646331"/>
          </a:xfrm>
          <a:prstGeom prst="rect">
            <a:avLst/>
          </a:prstGeom>
          <a:noFill/>
        </p:spPr>
        <p:txBody>
          <a:bodyPr wrap="none" rtlCol="0">
            <a:spAutoFit/>
          </a:bodyPr>
          <a:lstStyle/>
          <a:p>
            <a:r>
              <a:rPr lang="tr-TR" dirty="0" err="1"/>
              <a:t>Snapshot</a:t>
            </a:r>
            <a:r>
              <a:rPr lang="tr-TR" dirty="0"/>
              <a:t> </a:t>
            </a:r>
          </a:p>
          <a:p>
            <a:r>
              <a:rPr lang="tr-TR" dirty="0"/>
              <a:t>Menu</a:t>
            </a:r>
          </a:p>
        </p:txBody>
      </p:sp>
      <p:sp>
        <p:nvSpPr>
          <p:cNvPr id="84" name="TextBox 83">
            <a:extLst>
              <a:ext uri="{FF2B5EF4-FFF2-40B4-BE49-F238E27FC236}">
                <a16:creationId xmlns:a16="http://schemas.microsoft.com/office/drawing/2014/main" id="{D9E9CFEC-3839-0442-B583-A89FA19A8B56}"/>
              </a:ext>
            </a:extLst>
          </p:cNvPr>
          <p:cNvSpPr txBox="1"/>
          <p:nvPr/>
        </p:nvSpPr>
        <p:spPr>
          <a:xfrm>
            <a:off x="7518659" y="1070708"/>
            <a:ext cx="1106841" cy="646331"/>
          </a:xfrm>
          <a:prstGeom prst="rect">
            <a:avLst/>
          </a:prstGeom>
          <a:noFill/>
        </p:spPr>
        <p:txBody>
          <a:bodyPr wrap="none" rtlCol="0">
            <a:spAutoFit/>
          </a:bodyPr>
          <a:lstStyle/>
          <a:p>
            <a:r>
              <a:rPr lang="tr-TR" dirty="0" err="1"/>
              <a:t>Snapshot</a:t>
            </a:r>
            <a:r>
              <a:rPr lang="tr-TR" dirty="0"/>
              <a:t> </a:t>
            </a:r>
          </a:p>
          <a:p>
            <a:r>
              <a:rPr lang="tr-TR" dirty="0"/>
              <a:t>Menu</a:t>
            </a:r>
          </a:p>
        </p:txBody>
      </p:sp>
      <p:sp>
        <p:nvSpPr>
          <p:cNvPr id="85" name="TextBox 84">
            <a:extLst>
              <a:ext uri="{FF2B5EF4-FFF2-40B4-BE49-F238E27FC236}">
                <a16:creationId xmlns:a16="http://schemas.microsoft.com/office/drawing/2014/main" id="{D87271CF-EFAC-F64E-90C3-AA613246A27E}"/>
              </a:ext>
            </a:extLst>
          </p:cNvPr>
          <p:cNvSpPr txBox="1"/>
          <p:nvPr/>
        </p:nvSpPr>
        <p:spPr>
          <a:xfrm>
            <a:off x="1561523" y="2900812"/>
            <a:ext cx="1053943" cy="646331"/>
          </a:xfrm>
          <a:prstGeom prst="rect">
            <a:avLst/>
          </a:prstGeom>
          <a:noFill/>
        </p:spPr>
        <p:txBody>
          <a:bodyPr wrap="none" rtlCol="0">
            <a:spAutoFit/>
          </a:bodyPr>
          <a:lstStyle/>
          <a:p>
            <a:r>
              <a:rPr lang="tr-TR" dirty="0" err="1"/>
              <a:t>Snapshot</a:t>
            </a:r>
            <a:endParaRPr lang="tr-TR" dirty="0"/>
          </a:p>
          <a:p>
            <a:r>
              <a:rPr lang="tr-TR" dirty="0"/>
              <a:t> Menu</a:t>
            </a:r>
          </a:p>
        </p:txBody>
      </p:sp>
      <p:sp>
        <p:nvSpPr>
          <p:cNvPr id="86" name="TextBox 85">
            <a:extLst>
              <a:ext uri="{FF2B5EF4-FFF2-40B4-BE49-F238E27FC236}">
                <a16:creationId xmlns:a16="http://schemas.microsoft.com/office/drawing/2014/main" id="{46461420-513E-1A4B-9453-F7AD8471B5F7}"/>
              </a:ext>
            </a:extLst>
          </p:cNvPr>
          <p:cNvSpPr txBox="1"/>
          <p:nvPr/>
        </p:nvSpPr>
        <p:spPr>
          <a:xfrm>
            <a:off x="7511762" y="2915183"/>
            <a:ext cx="1106841" cy="646331"/>
          </a:xfrm>
          <a:prstGeom prst="rect">
            <a:avLst/>
          </a:prstGeom>
          <a:noFill/>
        </p:spPr>
        <p:txBody>
          <a:bodyPr wrap="none" rtlCol="0">
            <a:spAutoFit/>
          </a:bodyPr>
          <a:lstStyle/>
          <a:p>
            <a:r>
              <a:rPr lang="tr-TR" dirty="0" err="1"/>
              <a:t>Snapshot</a:t>
            </a:r>
            <a:r>
              <a:rPr lang="tr-TR" dirty="0"/>
              <a:t> </a:t>
            </a:r>
          </a:p>
          <a:p>
            <a:r>
              <a:rPr lang="tr-TR" dirty="0"/>
              <a:t>Menu</a:t>
            </a:r>
          </a:p>
        </p:txBody>
      </p:sp>
      <p:sp>
        <p:nvSpPr>
          <p:cNvPr id="87" name="TextBox 86">
            <a:extLst>
              <a:ext uri="{FF2B5EF4-FFF2-40B4-BE49-F238E27FC236}">
                <a16:creationId xmlns:a16="http://schemas.microsoft.com/office/drawing/2014/main" id="{3840F84B-95C1-1144-8F34-2D35FAD49C20}"/>
              </a:ext>
            </a:extLst>
          </p:cNvPr>
          <p:cNvSpPr txBox="1"/>
          <p:nvPr/>
        </p:nvSpPr>
        <p:spPr>
          <a:xfrm>
            <a:off x="10724557" y="2206561"/>
            <a:ext cx="1398140" cy="646331"/>
          </a:xfrm>
          <a:prstGeom prst="rect">
            <a:avLst/>
          </a:prstGeom>
          <a:noFill/>
        </p:spPr>
        <p:txBody>
          <a:bodyPr wrap="none" rtlCol="0">
            <a:spAutoFit/>
          </a:bodyPr>
          <a:lstStyle/>
          <a:p>
            <a:r>
              <a:rPr lang="tr-TR" dirty="0" err="1"/>
              <a:t>Instance</a:t>
            </a:r>
            <a:r>
              <a:rPr lang="tr-TR" dirty="0"/>
              <a:t> </a:t>
            </a:r>
          </a:p>
          <a:p>
            <a:r>
              <a:rPr lang="tr-TR" dirty="0"/>
              <a:t>Action Menu</a:t>
            </a:r>
          </a:p>
        </p:txBody>
      </p:sp>
      <p:sp>
        <p:nvSpPr>
          <p:cNvPr id="89" name="TextBox 88">
            <a:extLst>
              <a:ext uri="{FF2B5EF4-FFF2-40B4-BE49-F238E27FC236}">
                <a16:creationId xmlns:a16="http://schemas.microsoft.com/office/drawing/2014/main" id="{091D065A-B7AE-794F-9F71-0345E1BF154B}"/>
              </a:ext>
            </a:extLst>
          </p:cNvPr>
          <p:cNvSpPr txBox="1"/>
          <p:nvPr/>
        </p:nvSpPr>
        <p:spPr>
          <a:xfrm>
            <a:off x="3557909" y="5046310"/>
            <a:ext cx="1362489" cy="369332"/>
          </a:xfrm>
          <a:prstGeom prst="rect">
            <a:avLst/>
          </a:prstGeom>
          <a:noFill/>
        </p:spPr>
        <p:txBody>
          <a:bodyPr wrap="none" rtlCol="0">
            <a:spAutoFit/>
          </a:bodyPr>
          <a:lstStyle/>
          <a:p>
            <a:r>
              <a:rPr lang="tr-TR" b="1" dirty="0">
                <a:solidFill>
                  <a:srgbClr val="FF0000"/>
                </a:solidFill>
              </a:rPr>
              <a:t>(</a:t>
            </a:r>
            <a:r>
              <a:rPr lang="tr-TR" b="1" dirty="0" err="1">
                <a:solidFill>
                  <a:srgbClr val="FF0000"/>
                </a:solidFill>
              </a:rPr>
              <a:t>Nginex</a:t>
            </a:r>
            <a:r>
              <a:rPr lang="tr-TR" b="1" dirty="0">
                <a:solidFill>
                  <a:srgbClr val="FF0000"/>
                </a:solidFill>
              </a:rPr>
              <a:t> ???)</a:t>
            </a:r>
            <a:endParaRPr lang="tr-TR" dirty="0">
              <a:solidFill>
                <a:srgbClr val="FF0000"/>
              </a:solidFill>
            </a:endParaRPr>
          </a:p>
        </p:txBody>
      </p:sp>
      <p:sp>
        <p:nvSpPr>
          <p:cNvPr id="90" name="TextBox 89">
            <a:extLst>
              <a:ext uri="{FF2B5EF4-FFF2-40B4-BE49-F238E27FC236}">
                <a16:creationId xmlns:a16="http://schemas.microsoft.com/office/drawing/2014/main" id="{8EB0A196-9FCC-1441-8406-8416A142ED83}"/>
              </a:ext>
            </a:extLst>
          </p:cNvPr>
          <p:cNvSpPr txBox="1"/>
          <p:nvPr/>
        </p:nvSpPr>
        <p:spPr>
          <a:xfrm>
            <a:off x="7735994" y="6497242"/>
            <a:ext cx="1362489" cy="369332"/>
          </a:xfrm>
          <a:prstGeom prst="rect">
            <a:avLst/>
          </a:prstGeom>
          <a:noFill/>
        </p:spPr>
        <p:txBody>
          <a:bodyPr wrap="none" rtlCol="0">
            <a:spAutoFit/>
          </a:bodyPr>
          <a:lstStyle/>
          <a:p>
            <a:r>
              <a:rPr lang="tr-TR" b="1" dirty="0">
                <a:solidFill>
                  <a:srgbClr val="FF0000"/>
                </a:solidFill>
              </a:rPr>
              <a:t>(</a:t>
            </a:r>
            <a:r>
              <a:rPr lang="tr-TR" b="1" dirty="0" err="1">
                <a:solidFill>
                  <a:srgbClr val="FF0000"/>
                </a:solidFill>
              </a:rPr>
              <a:t>Nginex</a:t>
            </a:r>
            <a:r>
              <a:rPr lang="tr-TR" b="1" dirty="0">
                <a:solidFill>
                  <a:srgbClr val="FF0000"/>
                </a:solidFill>
              </a:rPr>
              <a:t> ???)</a:t>
            </a:r>
            <a:endParaRPr lang="tr-TR" dirty="0">
              <a:solidFill>
                <a:srgbClr val="FF0000"/>
              </a:solidFill>
            </a:endParaRPr>
          </a:p>
        </p:txBody>
      </p:sp>
      <p:sp>
        <p:nvSpPr>
          <p:cNvPr id="91" name="TextBox 90">
            <a:extLst>
              <a:ext uri="{FF2B5EF4-FFF2-40B4-BE49-F238E27FC236}">
                <a16:creationId xmlns:a16="http://schemas.microsoft.com/office/drawing/2014/main" id="{BE5C53EA-6A50-C749-85F7-41DBF0E93E98}"/>
              </a:ext>
            </a:extLst>
          </p:cNvPr>
          <p:cNvSpPr txBox="1"/>
          <p:nvPr/>
        </p:nvSpPr>
        <p:spPr>
          <a:xfrm>
            <a:off x="10018337" y="5630199"/>
            <a:ext cx="1362489" cy="369332"/>
          </a:xfrm>
          <a:prstGeom prst="rect">
            <a:avLst/>
          </a:prstGeom>
          <a:noFill/>
        </p:spPr>
        <p:txBody>
          <a:bodyPr wrap="none" rtlCol="0">
            <a:spAutoFit/>
          </a:bodyPr>
          <a:lstStyle/>
          <a:p>
            <a:r>
              <a:rPr lang="tr-TR" b="1" dirty="0">
                <a:solidFill>
                  <a:srgbClr val="FF0000"/>
                </a:solidFill>
              </a:rPr>
              <a:t>(</a:t>
            </a:r>
            <a:r>
              <a:rPr lang="tr-TR" b="1" dirty="0" err="1">
                <a:solidFill>
                  <a:srgbClr val="FF0000"/>
                </a:solidFill>
              </a:rPr>
              <a:t>Nginex</a:t>
            </a:r>
            <a:r>
              <a:rPr lang="tr-TR" b="1" dirty="0">
                <a:solidFill>
                  <a:srgbClr val="FF0000"/>
                </a:solidFill>
              </a:rPr>
              <a:t> ???)</a:t>
            </a:r>
            <a:endParaRPr lang="tr-TR" dirty="0">
              <a:solidFill>
                <a:srgbClr val="FF0000"/>
              </a:solidFill>
            </a:endParaRPr>
          </a:p>
        </p:txBody>
      </p:sp>
      <p:sp>
        <p:nvSpPr>
          <p:cNvPr id="43" name="TextBox 42">
            <a:extLst>
              <a:ext uri="{FF2B5EF4-FFF2-40B4-BE49-F238E27FC236}">
                <a16:creationId xmlns:a16="http://schemas.microsoft.com/office/drawing/2014/main" id="{23EAD9AB-40F5-D84B-9B90-06164AAE5F4C}"/>
              </a:ext>
            </a:extLst>
          </p:cNvPr>
          <p:cNvSpPr txBox="1"/>
          <p:nvPr/>
        </p:nvSpPr>
        <p:spPr>
          <a:xfrm>
            <a:off x="7434375" y="4750694"/>
            <a:ext cx="971163" cy="646331"/>
          </a:xfrm>
          <a:prstGeom prst="rect">
            <a:avLst/>
          </a:prstGeom>
          <a:noFill/>
        </p:spPr>
        <p:txBody>
          <a:bodyPr wrap="none" rtlCol="0">
            <a:spAutoFit/>
          </a:bodyPr>
          <a:lstStyle/>
          <a:p>
            <a:r>
              <a:rPr lang="tr-TR" dirty="0" err="1"/>
              <a:t>Lauch</a:t>
            </a:r>
            <a:r>
              <a:rPr lang="tr-TR" dirty="0"/>
              <a:t> </a:t>
            </a:r>
          </a:p>
          <a:p>
            <a:r>
              <a:rPr lang="tr-TR" dirty="0" err="1"/>
              <a:t>İnstance</a:t>
            </a:r>
            <a:endParaRPr lang="tr-TR" dirty="0"/>
          </a:p>
        </p:txBody>
      </p:sp>
      <p:sp>
        <p:nvSpPr>
          <p:cNvPr id="92" name="TextBox 91">
            <a:extLst>
              <a:ext uri="{FF2B5EF4-FFF2-40B4-BE49-F238E27FC236}">
                <a16:creationId xmlns:a16="http://schemas.microsoft.com/office/drawing/2014/main" id="{E5A89387-4DA1-DD48-A9C8-33F1E146CDAB}"/>
              </a:ext>
            </a:extLst>
          </p:cNvPr>
          <p:cNvSpPr txBox="1"/>
          <p:nvPr/>
        </p:nvSpPr>
        <p:spPr>
          <a:xfrm>
            <a:off x="4289627" y="2998036"/>
            <a:ext cx="971163" cy="646331"/>
          </a:xfrm>
          <a:prstGeom prst="rect">
            <a:avLst/>
          </a:prstGeom>
          <a:noFill/>
        </p:spPr>
        <p:txBody>
          <a:bodyPr wrap="none" rtlCol="0">
            <a:spAutoFit/>
          </a:bodyPr>
          <a:lstStyle/>
          <a:p>
            <a:r>
              <a:rPr lang="tr-TR" dirty="0" err="1"/>
              <a:t>Lauch</a:t>
            </a:r>
            <a:r>
              <a:rPr lang="tr-TR" dirty="0"/>
              <a:t> </a:t>
            </a:r>
          </a:p>
          <a:p>
            <a:r>
              <a:rPr lang="tr-TR" dirty="0" err="1"/>
              <a:t>İnstance</a:t>
            </a:r>
            <a:endParaRPr lang="tr-TR" dirty="0"/>
          </a:p>
        </p:txBody>
      </p:sp>
      <p:sp>
        <p:nvSpPr>
          <p:cNvPr id="93" name="TextBox 92">
            <a:extLst>
              <a:ext uri="{FF2B5EF4-FFF2-40B4-BE49-F238E27FC236}">
                <a16:creationId xmlns:a16="http://schemas.microsoft.com/office/drawing/2014/main" id="{FE774580-6FF8-E641-973D-334A23288B6A}"/>
              </a:ext>
            </a:extLst>
          </p:cNvPr>
          <p:cNvSpPr txBox="1"/>
          <p:nvPr/>
        </p:nvSpPr>
        <p:spPr>
          <a:xfrm>
            <a:off x="1587337" y="4938137"/>
            <a:ext cx="971163" cy="646331"/>
          </a:xfrm>
          <a:prstGeom prst="rect">
            <a:avLst/>
          </a:prstGeom>
          <a:noFill/>
        </p:spPr>
        <p:txBody>
          <a:bodyPr wrap="none" rtlCol="0">
            <a:spAutoFit/>
          </a:bodyPr>
          <a:lstStyle/>
          <a:p>
            <a:r>
              <a:rPr lang="tr-TR" dirty="0" err="1"/>
              <a:t>Lauch</a:t>
            </a:r>
            <a:r>
              <a:rPr lang="tr-TR" dirty="0"/>
              <a:t> </a:t>
            </a:r>
          </a:p>
          <a:p>
            <a:r>
              <a:rPr lang="tr-TR" dirty="0" err="1"/>
              <a:t>İnstance</a:t>
            </a:r>
            <a:endParaRPr lang="tr-TR" dirty="0"/>
          </a:p>
        </p:txBody>
      </p:sp>
      <p:cxnSp>
        <p:nvCxnSpPr>
          <p:cNvPr id="51" name="Straight Connector 50">
            <a:extLst>
              <a:ext uri="{FF2B5EF4-FFF2-40B4-BE49-F238E27FC236}">
                <a16:creationId xmlns:a16="http://schemas.microsoft.com/office/drawing/2014/main" id="{681BD1B2-0C9B-5E46-8B7F-B70A58D560A8}"/>
              </a:ext>
            </a:extLst>
          </p:cNvPr>
          <p:cNvCxnSpPr>
            <a:cxnSpLocks/>
          </p:cNvCxnSpPr>
          <p:nvPr/>
        </p:nvCxnSpPr>
        <p:spPr>
          <a:xfrm flipH="1">
            <a:off x="2787174" y="43944"/>
            <a:ext cx="29077" cy="6870307"/>
          </a:xfrm>
          <a:prstGeom prst="line">
            <a:avLst/>
          </a:prstGeom>
          <a:ln w="25400">
            <a:prstDash val="dash"/>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5A173898-FD9A-D24B-92A7-740C236B2134}"/>
              </a:ext>
            </a:extLst>
          </p:cNvPr>
          <p:cNvCxnSpPr>
            <a:cxnSpLocks/>
          </p:cNvCxnSpPr>
          <p:nvPr/>
        </p:nvCxnSpPr>
        <p:spPr>
          <a:xfrm>
            <a:off x="5487747" y="4046"/>
            <a:ext cx="0" cy="6858469"/>
          </a:xfrm>
          <a:prstGeom prst="line">
            <a:avLst/>
          </a:prstGeom>
          <a:ln w="25400">
            <a:prstDash val="dash"/>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FB704222-CC23-CE4F-83D8-65FBC20F9388}"/>
              </a:ext>
            </a:extLst>
          </p:cNvPr>
          <p:cNvCxnSpPr>
            <a:cxnSpLocks/>
          </p:cNvCxnSpPr>
          <p:nvPr/>
        </p:nvCxnSpPr>
        <p:spPr>
          <a:xfrm>
            <a:off x="8995928" y="0"/>
            <a:ext cx="0" cy="6922065"/>
          </a:xfrm>
          <a:prstGeom prst="line">
            <a:avLst/>
          </a:prstGeom>
          <a:ln w="25400">
            <a:prstDash val="dash"/>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5DF5CB45-343E-BC44-9C17-24828F2AEAF5}"/>
              </a:ext>
            </a:extLst>
          </p:cNvPr>
          <p:cNvSpPr txBox="1"/>
          <p:nvPr/>
        </p:nvSpPr>
        <p:spPr>
          <a:xfrm>
            <a:off x="3043277" y="5797356"/>
            <a:ext cx="2427203" cy="369332"/>
          </a:xfrm>
          <a:prstGeom prst="rect">
            <a:avLst/>
          </a:prstGeom>
          <a:noFill/>
        </p:spPr>
        <p:txBody>
          <a:bodyPr wrap="none" rtlCol="0">
            <a:spAutoFit/>
          </a:bodyPr>
          <a:lstStyle/>
          <a:p>
            <a:r>
              <a:rPr lang="tr-TR" b="1" dirty="0" err="1">
                <a:solidFill>
                  <a:srgbClr val="FF0000"/>
                </a:solidFill>
              </a:rPr>
              <a:t>What</a:t>
            </a:r>
            <a:r>
              <a:rPr lang="tr-TR" b="1" dirty="0">
                <a:solidFill>
                  <a:srgbClr val="FF0000"/>
                </a:solidFill>
              </a:rPr>
              <a:t> </a:t>
            </a:r>
            <a:r>
              <a:rPr lang="tr-TR" b="1" dirty="0" err="1">
                <a:solidFill>
                  <a:srgbClr val="FF0000"/>
                </a:solidFill>
              </a:rPr>
              <a:t>about</a:t>
            </a:r>
            <a:r>
              <a:rPr lang="tr-TR" b="1" dirty="0">
                <a:solidFill>
                  <a:srgbClr val="FF0000"/>
                </a:solidFill>
              </a:rPr>
              <a:t> </a:t>
            </a:r>
            <a:r>
              <a:rPr lang="tr-TR" b="1" dirty="0" err="1">
                <a:solidFill>
                  <a:srgbClr val="FF0000"/>
                </a:solidFill>
              </a:rPr>
              <a:t>Snapshot</a:t>
            </a:r>
            <a:r>
              <a:rPr lang="tr-TR" b="1" dirty="0">
                <a:solidFill>
                  <a:srgbClr val="FF0000"/>
                </a:solidFill>
              </a:rPr>
              <a:t> ?</a:t>
            </a:r>
          </a:p>
        </p:txBody>
      </p:sp>
    </p:spTree>
    <p:extLst>
      <p:ext uri="{BB962C8B-B14F-4D97-AF65-F5344CB8AC3E}">
        <p14:creationId xmlns:p14="http://schemas.microsoft.com/office/powerpoint/2010/main" val="3578558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ounded Rectangle 47">
            <a:extLst>
              <a:ext uri="{FF2B5EF4-FFF2-40B4-BE49-F238E27FC236}">
                <a16:creationId xmlns:a16="http://schemas.microsoft.com/office/drawing/2014/main" id="{E487C55C-3A51-0843-B699-455406016C23}"/>
              </a:ext>
            </a:extLst>
          </p:cNvPr>
          <p:cNvSpPr/>
          <p:nvPr/>
        </p:nvSpPr>
        <p:spPr>
          <a:xfrm>
            <a:off x="982546" y="827903"/>
            <a:ext cx="10336618" cy="3453152"/>
          </a:xfrm>
          <a:prstGeom prst="roundRect">
            <a:avLst/>
          </a:prstGeom>
          <a:noFill/>
          <a:ln w="34925">
            <a:solidFill>
              <a:srgbClr val="FF9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schemeClr val="tx1"/>
              </a:solidFill>
            </a:endParaRPr>
          </a:p>
        </p:txBody>
      </p:sp>
      <p:sp>
        <p:nvSpPr>
          <p:cNvPr id="5" name="Rectangle 4">
            <a:extLst>
              <a:ext uri="{FF2B5EF4-FFF2-40B4-BE49-F238E27FC236}">
                <a16:creationId xmlns:a16="http://schemas.microsoft.com/office/drawing/2014/main" id="{5EC7936A-74D5-4342-93DF-7F51AA5583FD}"/>
              </a:ext>
            </a:extLst>
          </p:cNvPr>
          <p:cNvSpPr/>
          <p:nvPr/>
        </p:nvSpPr>
        <p:spPr>
          <a:xfrm>
            <a:off x="4155342" y="1533469"/>
            <a:ext cx="862737" cy="646331"/>
          </a:xfrm>
          <a:prstGeom prst="rect">
            <a:avLst/>
          </a:prstGeom>
        </p:spPr>
        <p:txBody>
          <a:bodyPr wrap="none">
            <a:spAutoFit/>
          </a:bodyPr>
          <a:lstStyle/>
          <a:p>
            <a:pPr algn="ctr"/>
            <a:r>
              <a:rPr lang="tr-TR" sz="3600" b="1">
                <a:solidFill>
                  <a:schemeClr val="bg1"/>
                </a:solidFill>
              </a:rPr>
              <a:t>ELB</a:t>
            </a:r>
          </a:p>
        </p:txBody>
      </p:sp>
      <p:sp>
        <p:nvSpPr>
          <p:cNvPr id="12" name="Rectangle 11">
            <a:extLst>
              <a:ext uri="{FF2B5EF4-FFF2-40B4-BE49-F238E27FC236}">
                <a16:creationId xmlns:a16="http://schemas.microsoft.com/office/drawing/2014/main" id="{1D58FBDA-1134-FC48-B79F-9819B5CDE862}"/>
              </a:ext>
            </a:extLst>
          </p:cNvPr>
          <p:cNvSpPr/>
          <p:nvPr/>
        </p:nvSpPr>
        <p:spPr>
          <a:xfrm>
            <a:off x="1879598" y="6164461"/>
            <a:ext cx="1032933" cy="646331"/>
          </a:xfrm>
          <a:prstGeom prst="rect">
            <a:avLst/>
          </a:prstGeom>
        </p:spPr>
        <p:txBody>
          <a:bodyPr wrap="square">
            <a:spAutoFit/>
          </a:bodyPr>
          <a:lstStyle/>
          <a:p>
            <a:r>
              <a:rPr lang="tr-TR" sz="3600" b="1">
                <a:solidFill>
                  <a:schemeClr val="bg1"/>
                </a:solidFill>
              </a:rPr>
              <a:t>EC2</a:t>
            </a:r>
          </a:p>
        </p:txBody>
      </p:sp>
      <p:cxnSp>
        <p:nvCxnSpPr>
          <p:cNvPr id="23" name="Straight Connector 22">
            <a:extLst>
              <a:ext uri="{FF2B5EF4-FFF2-40B4-BE49-F238E27FC236}">
                <a16:creationId xmlns:a16="http://schemas.microsoft.com/office/drawing/2014/main" id="{9E2F6E22-4A5B-9C47-99F1-F4E5878B86F5}"/>
              </a:ext>
            </a:extLst>
          </p:cNvPr>
          <p:cNvCxnSpPr>
            <a:cxnSpLocks/>
          </p:cNvCxnSpPr>
          <p:nvPr/>
        </p:nvCxnSpPr>
        <p:spPr>
          <a:xfrm flipH="1">
            <a:off x="2934303" y="1975282"/>
            <a:ext cx="906008" cy="1"/>
          </a:xfrm>
          <a:prstGeom prst="line">
            <a:avLst/>
          </a:prstGeom>
          <a:ln w="38100">
            <a:headEnd type="triangle"/>
            <a:tailEnd type="none"/>
          </a:ln>
        </p:spPr>
        <p:style>
          <a:lnRef idx="1">
            <a:schemeClr val="accent1"/>
          </a:lnRef>
          <a:fillRef idx="0">
            <a:schemeClr val="accent1"/>
          </a:fillRef>
          <a:effectRef idx="0">
            <a:schemeClr val="accent1"/>
          </a:effectRef>
          <a:fontRef idx="minor">
            <a:schemeClr val="tx1"/>
          </a:fontRef>
        </p:style>
      </p:cxnSp>
      <p:sp>
        <p:nvSpPr>
          <p:cNvPr id="18" name="Rounded Rectangle 17">
            <a:extLst>
              <a:ext uri="{FF2B5EF4-FFF2-40B4-BE49-F238E27FC236}">
                <a16:creationId xmlns:a16="http://schemas.microsoft.com/office/drawing/2014/main" id="{AF3EF5DD-21C7-3B4E-BA25-D4C067AB218A}"/>
              </a:ext>
            </a:extLst>
          </p:cNvPr>
          <p:cNvSpPr/>
          <p:nvPr/>
        </p:nvSpPr>
        <p:spPr>
          <a:xfrm>
            <a:off x="1293529" y="2391556"/>
            <a:ext cx="1595208" cy="899885"/>
          </a:xfrm>
          <a:prstGeom prst="roundRect">
            <a:avLst/>
          </a:prstGeom>
          <a:solidFill>
            <a:srgbClr val="943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2400" b="1" dirty="0" err="1"/>
              <a:t>Instance</a:t>
            </a:r>
            <a:endParaRPr lang="tr-TR" sz="2400" b="1" dirty="0"/>
          </a:p>
        </p:txBody>
      </p:sp>
      <p:sp>
        <p:nvSpPr>
          <p:cNvPr id="22" name="Rounded Rectangle 21">
            <a:extLst>
              <a:ext uri="{FF2B5EF4-FFF2-40B4-BE49-F238E27FC236}">
                <a16:creationId xmlns:a16="http://schemas.microsoft.com/office/drawing/2014/main" id="{FCD124E7-3690-7C4D-A7C5-68EEE7BA9028}"/>
              </a:ext>
            </a:extLst>
          </p:cNvPr>
          <p:cNvSpPr/>
          <p:nvPr/>
        </p:nvSpPr>
        <p:spPr>
          <a:xfrm>
            <a:off x="1284846" y="1421473"/>
            <a:ext cx="1595209" cy="899885"/>
          </a:xfrm>
          <a:prstGeom prst="roundRect">
            <a:avLst/>
          </a:prstGeom>
          <a:solidFill>
            <a:srgbClr val="FF9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2400" b="1" dirty="0"/>
              <a:t>Volume</a:t>
            </a:r>
          </a:p>
        </p:txBody>
      </p:sp>
      <p:sp>
        <p:nvSpPr>
          <p:cNvPr id="26" name="Rectangle 25">
            <a:extLst>
              <a:ext uri="{FF2B5EF4-FFF2-40B4-BE49-F238E27FC236}">
                <a16:creationId xmlns:a16="http://schemas.microsoft.com/office/drawing/2014/main" id="{ACBB1280-A5E8-FF45-AC21-901C6E73BFB6}"/>
              </a:ext>
            </a:extLst>
          </p:cNvPr>
          <p:cNvSpPr/>
          <p:nvPr/>
        </p:nvSpPr>
        <p:spPr>
          <a:xfrm>
            <a:off x="1806589" y="4545263"/>
            <a:ext cx="8687237" cy="461665"/>
          </a:xfrm>
          <a:prstGeom prst="rect">
            <a:avLst/>
          </a:prstGeom>
          <a:solidFill>
            <a:schemeClr val="bg1">
              <a:lumMod val="95000"/>
            </a:schemeClr>
          </a:solidFill>
        </p:spPr>
        <p:txBody>
          <a:bodyPr wrap="square">
            <a:spAutoFit/>
          </a:bodyPr>
          <a:lstStyle/>
          <a:p>
            <a:pPr algn="ctr"/>
            <a:r>
              <a:rPr lang="en-US" sz="2400" i="1" dirty="0">
                <a:latin typeface="+mj-lt"/>
              </a:rPr>
              <a:t>Lifecycle of Snapshot</a:t>
            </a:r>
          </a:p>
        </p:txBody>
      </p:sp>
      <p:pic>
        <p:nvPicPr>
          <p:cNvPr id="17" name="Picture 16">
            <a:extLst>
              <a:ext uri="{FF2B5EF4-FFF2-40B4-BE49-F238E27FC236}">
                <a16:creationId xmlns:a16="http://schemas.microsoft.com/office/drawing/2014/main" id="{54C1F4A4-1ED2-8B4A-9AA6-ECC276F739CA}"/>
              </a:ext>
            </a:extLst>
          </p:cNvPr>
          <p:cNvPicPr>
            <a:picLocks noChangeAspect="1"/>
          </p:cNvPicPr>
          <p:nvPr/>
        </p:nvPicPr>
        <p:blipFill rotWithShape="1">
          <a:blip r:embed="rId2"/>
          <a:srcRect l="26111" t="9962" r="26871" b="26779"/>
          <a:stretch/>
        </p:blipFill>
        <p:spPr>
          <a:xfrm>
            <a:off x="3989623" y="1224536"/>
            <a:ext cx="1595209" cy="2042161"/>
          </a:xfrm>
          <a:prstGeom prst="rect">
            <a:avLst/>
          </a:prstGeom>
        </p:spPr>
      </p:pic>
      <p:sp>
        <p:nvSpPr>
          <p:cNvPr id="2" name="Rectangle 1">
            <a:extLst>
              <a:ext uri="{FF2B5EF4-FFF2-40B4-BE49-F238E27FC236}">
                <a16:creationId xmlns:a16="http://schemas.microsoft.com/office/drawing/2014/main" id="{DE351FD5-B9D2-384B-953B-A9002ADD5CA3}"/>
              </a:ext>
            </a:extLst>
          </p:cNvPr>
          <p:cNvSpPr/>
          <p:nvPr/>
        </p:nvSpPr>
        <p:spPr>
          <a:xfrm>
            <a:off x="4143649" y="2137855"/>
            <a:ext cx="1372620" cy="461665"/>
          </a:xfrm>
          <a:prstGeom prst="rect">
            <a:avLst/>
          </a:prstGeom>
        </p:spPr>
        <p:txBody>
          <a:bodyPr wrap="none">
            <a:spAutoFit/>
          </a:bodyPr>
          <a:lstStyle/>
          <a:p>
            <a:r>
              <a:rPr lang="en-US" sz="2400" b="1" dirty="0">
                <a:solidFill>
                  <a:schemeClr val="bg1"/>
                </a:solidFill>
              </a:rPr>
              <a:t>Snapshot</a:t>
            </a:r>
            <a:endParaRPr lang="tr-TR" sz="2400" b="1" dirty="0">
              <a:solidFill>
                <a:schemeClr val="bg1"/>
              </a:solidFill>
            </a:endParaRPr>
          </a:p>
        </p:txBody>
      </p:sp>
      <p:pic>
        <p:nvPicPr>
          <p:cNvPr id="45" name="Picture 44" descr="A picture containing wheel, drawing&#10;&#10;Description automatically generated">
            <a:extLst>
              <a:ext uri="{FF2B5EF4-FFF2-40B4-BE49-F238E27FC236}">
                <a16:creationId xmlns:a16="http://schemas.microsoft.com/office/drawing/2014/main" id="{814F902E-1BD0-D745-9E6E-F2D6FB9DD837}"/>
              </a:ext>
            </a:extLst>
          </p:cNvPr>
          <p:cNvPicPr>
            <a:picLocks noChangeAspect="1"/>
          </p:cNvPicPr>
          <p:nvPr/>
        </p:nvPicPr>
        <p:blipFill rotWithShape="1">
          <a:blip r:embed="rId3"/>
          <a:srcRect l="13373" t="10840" r="7895"/>
          <a:stretch/>
        </p:blipFill>
        <p:spPr>
          <a:xfrm>
            <a:off x="10837784" y="552540"/>
            <a:ext cx="817563" cy="893272"/>
          </a:xfrm>
          <a:prstGeom prst="rect">
            <a:avLst/>
          </a:prstGeom>
        </p:spPr>
      </p:pic>
      <p:sp>
        <p:nvSpPr>
          <p:cNvPr id="58" name="Rounded Rectangle 57">
            <a:extLst>
              <a:ext uri="{FF2B5EF4-FFF2-40B4-BE49-F238E27FC236}">
                <a16:creationId xmlns:a16="http://schemas.microsoft.com/office/drawing/2014/main" id="{C86AD755-C050-DF45-8993-297868562C0A}"/>
              </a:ext>
            </a:extLst>
          </p:cNvPr>
          <p:cNvSpPr/>
          <p:nvPr/>
        </p:nvSpPr>
        <p:spPr>
          <a:xfrm>
            <a:off x="6568978" y="973247"/>
            <a:ext cx="1595209" cy="899885"/>
          </a:xfrm>
          <a:prstGeom prst="roundRect">
            <a:avLst/>
          </a:prstGeom>
          <a:solidFill>
            <a:srgbClr val="FF9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2400" b="1" dirty="0"/>
              <a:t>Volume</a:t>
            </a:r>
          </a:p>
        </p:txBody>
      </p:sp>
      <p:sp>
        <p:nvSpPr>
          <p:cNvPr id="60" name="Rounded Rectangle 59">
            <a:extLst>
              <a:ext uri="{FF2B5EF4-FFF2-40B4-BE49-F238E27FC236}">
                <a16:creationId xmlns:a16="http://schemas.microsoft.com/office/drawing/2014/main" id="{77EE48FB-AB01-204F-BFF7-4267802EF187}"/>
              </a:ext>
            </a:extLst>
          </p:cNvPr>
          <p:cNvSpPr/>
          <p:nvPr/>
        </p:nvSpPr>
        <p:spPr>
          <a:xfrm>
            <a:off x="6578094" y="3087216"/>
            <a:ext cx="1595209" cy="899885"/>
          </a:xfrm>
          <a:prstGeom prst="roundRect">
            <a:avLst/>
          </a:prstGeom>
          <a:solidFill>
            <a:srgbClr val="FF7E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2400" b="1" dirty="0"/>
              <a:t>AMI</a:t>
            </a:r>
          </a:p>
        </p:txBody>
      </p:sp>
      <p:grpSp>
        <p:nvGrpSpPr>
          <p:cNvPr id="61" name="Group 60">
            <a:extLst>
              <a:ext uri="{FF2B5EF4-FFF2-40B4-BE49-F238E27FC236}">
                <a16:creationId xmlns:a16="http://schemas.microsoft.com/office/drawing/2014/main" id="{1E1B3179-CCA8-0F41-862E-6DA3D5B9AE24}"/>
              </a:ext>
            </a:extLst>
          </p:cNvPr>
          <p:cNvGrpSpPr/>
          <p:nvPr/>
        </p:nvGrpSpPr>
        <p:grpSpPr>
          <a:xfrm rot="16200000">
            <a:off x="4731436" y="2088193"/>
            <a:ext cx="2455703" cy="961182"/>
            <a:chOff x="3592270" y="2460254"/>
            <a:chExt cx="4557838" cy="754001"/>
          </a:xfrm>
        </p:grpSpPr>
        <p:cxnSp>
          <p:nvCxnSpPr>
            <p:cNvPr id="62" name="Straight Connector 61">
              <a:extLst>
                <a:ext uri="{FF2B5EF4-FFF2-40B4-BE49-F238E27FC236}">
                  <a16:creationId xmlns:a16="http://schemas.microsoft.com/office/drawing/2014/main" id="{B077DD0A-BEEA-6248-8225-3C0CC55B4966}"/>
                </a:ext>
              </a:extLst>
            </p:cNvPr>
            <p:cNvCxnSpPr>
              <a:cxnSpLocks/>
            </p:cNvCxnSpPr>
            <p:nvPr/>
          </p:nvCxnSpPr>
          <p:spPr>
            <a:xfrm flipH="1">
              <a:off x="3592270" y="2759790"/>
              <a:ext cx="853" cy="454465"/>
            </a:xfrm>
            <a:prstGeom prst="line">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982C3B02-1908-7141-A163-08D8071671B3}"/>
                </a:ext>
              </a:extLst>
            </p:cNvPr>
            <p:cNvCxnSpPr>
              <a:cxnSpLocks/>
            </p:cNvCxnSpPr>
            <p:nvPr/>
          </p:nvCxnSpPr>
          <p:spPr>
            <a:xfrm>
              <a:off x="3592270" y="2773128"/>
              <a:ext cx="455690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AC67E8F9-E34B-5241-9E0F-903B83813850}"/>
                </a:ext>
              </a:extLst>
            </p:cNvPr>
            <p:cNvCxnSpPr>
              <a:cxnSpLocks/>
            </p:cNvCxnSpPr>
            <p:nvPr/>
          </p:nvCxnSpPr>
          <p:spPr>
            <a:xfrm flipH="1">
              <a:off x="8149255" y="2759790"/>
              <a:ext cx="853" cy="454465"/>
            </a:xfrm>
            <a:prstGeom prst="line">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79663505-0E8C-0A42-838C-C5B1280A8E03}"/>
                </a:ext>
              </a:extLst>
            </p:cNvPr>
            <p:cNvCxnSpPr>
              <a:cxnSpLocks/>
            </p:cNvCxnSpPr>
            <p:nvPr/>
          </p:nvCxnSpPr>
          <p:spPr>
            <a:xfrm rot="5400000" flipV="1">
              <a:off x="5877816" y="2610019"/>
              <a:ext cx="299536" cy="6"/>
            </a:xfrm>
            <a:prstGeom prst="line">
              <a:avLst/>
            </a:prstGeom>
            <a:ln w="38100"/>
          </p:spPr>
          <p:style>
            <a:lnRef idx="1">
              <a:schemeClr val="accent1"/>
            </a:lnRef>
            <a:fillRef idx="0">
              <a:schemeClr val="accent1"/>
            </a:fillRef>
            <a:effectRef idx="0">
              <a:schemeClr val="accent1"/>
            </a:effectRef>
            <a:fontRef idx="minor">
              <a:schemeClr val="tx1"/>
            </a:fontRef>
          </p:style>
        </p:cxnSp>
      </p:grpSp>
      <p:cxnSp>
        <p:nvCxnSpPr>
          <p:cNvPr id="71" name="Straight Connector 70">
            <a:extLst>
              <a:ext uri="{FF2B5EF4-FFF2-40B4-BE49-F238E27FC236}">
                <a16:creationId xmlns:a16="http://schemas.microsoft.com/office/drawing/2014/main" id="{E263480B-66B8-8C4D-A84D-E1CFCAA575E1}"/>
              </a:ext>
            </a:extLst>
          </p:cNvPr>
          <p:cNvCxnSpPr>
            <a:cxnSpLocks/>
          </p:cNvCxnSpPr>
          <p:nvPr/>
        </p:nvCxnSpPr>
        <p:spPr>
          <a:xfrm flipH="1">
            <a:off x="2934301" y="2820415"/>
            <a:ext cx="906007" cy="1"/>
          </a:xfrm>
          <a:prstGeom prst="line">
            <a:avLst/>
          </a:prstGeom>
          <a:ln w="38100">
            <a:headEnd type="triangle"/>
            <a:tailEnd type="none"/>
          </a:ln>
        </p:spPr>
        <p:style>
          <a:lnRef idx="1">
            <a:schemeClr val="accent1"/>
          </a:lnRef>
          <a:fillRef idx="0">
            <a:schemeClr val="accent1"/>
          </a:fillRef>
          <a:effectRef idx="0">
            <a:schemeClr val="accent1"/>
          </a:effectRef>
          <a:fontRef idx="minor">
            <a:schemeClr val="tx1"/>
          </a:fontRef>
        </p:style>
      </p:cxnSp>
      <p:pic>
        <p:nvPicPr>
          <p:cNvPr id="74" name="Picture 73">
            <a:extLst>
              <a:ext uri="{FF2B5EF4-FFF2-40B4-BE49-F238E27FC236}">
                <a16:creationId xmlns:a16="http://schemas.microsoft.com/office/drawing/2014/main" id="{A20FAA2F-A6D4-F941-8EF1-8B1F307CB547}"/>
              </a:ext>
            </a:extLst>
          </p:cNvPr>
          <p:cNvPicPr>
            <a:picLocks noChangeAspect="1"/>
          </p:cNvPicPr>
          <p:nvPr/>
        </p:nvPicPr>
        <p:blipFill rotWithShape="1">
          <a:blip r:embed="rId4"/>
          <a:srcRect l="17594" t="10439" r="14400" b="10895"/>
          <a:stretch/>
        </p:blipFill>
        <p:spPr>
          <a:xfrm>
            <a:off x="8817483" y="2481381"/>
            <a:ext cx="1464732" cy="1694353"/>
          </a:xfrm>
          <a:prstGeom prst="rect">
            <a:avLst/>
          </a:prstGeom>
        </p:spPr>
      </p:pic>
      <p:sp>
        <p:nvSpPr>
          <p:cNvPr id="75" name="Rectangle 74">
            <a:extLst>
              <a:ext uri="{FF2B5EF4-FFF2-40B4-BE49-F238E27FC236}">
                <a16:creationId xmlns:a16="http://schemas.microsoft.com/office/drawing/2014/main" id="{8B2BDB18-70E3-B942-BA9B-C911AEF8CF59}"/>
              </a:ext>
            </a:extLst>
          </p:cNvPr>
          <p:cNvSpPr/>
          <p:nvPr/>
        </p:nvSpPr>
        <p:spPr>
          <a:xfrm>
            <a:off x="9503642" y="3097724"/>
            <a:ext cx="778573" cy="461665"/>
          </a:xfrm>
          <a:prstGeom prst="rect">
            <a:avLst/>
          </a:prstGeom>
        </p:spPr>
        <p:txBody>
          <a:bodyPr wrap="square">
            <a:spAutoFit/>
          </a:bodyPr>
          <a:lstStyle/>
          <a:p>
            <a:r>
              <a:rPr lang="tr-TR" sz="2400" b="1" dirty="0">
                <a:solidFill>
                  <a:schemeClr val="bg1"/>
                </a:solidFill>
              </a:rPr>
              <a:t>EC2</a:t>
            </a:r>
          </a:p>
        </p:txBody>
      </p:sp>
      <p:cxnSp>
        <p:nvCxnSpPr>
          <p:cNvPr id="76" name="Straight Connector 75">
            <a:extLst>
              <a:ext uri="{FF2B5EF4-FFF2-40B4-BE49-F238E27FC236}">
                <a16:creationId xmlns:a16="http://schemas.microsoft.com/office/drawing/2014/main" id="{6A61135C-5B21-A744-AD99-7A6FA756DA45}"/>
              </a:ext>
            </a:extLst>
          </p:cNvPr>
          <p:cNvCxnSpPr>
            <a:cxnSpLocks/>
          </p:cNvCxnSpPr>
          <p:nvPr/>
        </p:nvCxnSpPr>
        <p:spPr>
          <a:xfrm rot="16200000" flipH="1">
            <a:off x="8466463" y="3249167"/>
            <a:ext cx="460" cy="579341"/>
          </a:xfrm>
          <a:prstGeom prst="line">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CE50F04B-DEED-B44B-91F0-392CF01D18BE}"/>
              </a:ext>
            </a:extLst>
          </p:cNvPr>
          <p:cNvCxnSpPr>
            <a:cxnSpLocks/>
          </p:cNvCxnSpPr>
          <p:nvPr/>
        </p:nvCxnSpPr>
        <p:spPr>
          <a:xfrm rot="16200000" flipH="1">
            <a:off x="8466464" y="1080433"/>
            <a:ext cx="460" cy="579341"/>
          </a:xfrm>
          <a:prstGeom prst="line">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EEC42403-A9B2-5245-B800-6B867D135869}"/>
              </a:ext>
            </a:extLst>
          </p:cNvPr>
          <p:cNvSpPr txBox="1"/>
          <p:nvPr/>
        </p:nvSpPr>
        <p:spPr>
          <a:xfrm>
            <a:off x="8854177" y="1031460"/>
            <a:ext cx="1391343" cy="584775"/>
          </a:xfrm>
          <a:prstGeom prst="rect">
            <a:avLst/>
          </a:prstGeom>
          <a:noFill/>
        </p:spPr>
        <p:txBody>
          <a:bodyPr wrap="none" rtlCol="0">
            <a:spAutoFit/>
          </a:bodyPr>
          <a:lstStyle/>
          <a:p>
            <a:r>
              <a:rPr lang="tr-TR" sz="3200" dirty="0" err="1"/>
              <a:t>Backup</a:t>
            </a:r>
            <a:endParaRPr lang="tr-TR" sz="3200" dirty="0"/>
          </a:p>
        </p:txBody>
      </p:sp>
      <p:sp>
        <p:nvSpPr>
          <p:cNvPr id="4" name="TextBox 3">
            <a:extLst>
              <a:ext uri="{FF2B5EF4-FFF2-40B4-BE49-F238E27FC236}">
                <a16:creationId xmlns:a16="http://schemas.microsoft.com/office/drawing/2014/main" id="{3D038475-DAF4-4B4E-9267-F4657BEC2C20}"/>
              </a:ext>
            </a:extLst>
          </p:cNvPr>
          <p:cNvSpPr txBox="1"/>
          <p:nvPr/>
        </p:nvSpPr>
        <p:spPr>
          <a:xfrm>
            <a:off x="8808219" y="1553080"/>
            <a:ext cx="2401235" cy="584775"/>
          </a:xfrm>
          <a:prstGeom prst="rect">
            <a:avLst/>
          </a:prstGeom>
          <a:noFill/>
        </p:spPr>
        <p:txBody>
          <a:bodyPr wrap="none" rtlCol="0">
            <a:spAutoFit/>
          </a:bodyPr>
          <a:lstStyle/>
          <a:p>
            <a:r>
              <a:rPr lang="tr-TR" sz="3200" dirty="0" err="1"/>
              <a:t>Extra</a:t>
            </a:r>
            <a:r>
              <a:rPr lang="tr-TR" sz="3200" dirty="0"/>
              <a:t> Volume</a:t>
            </a:r>
          </a:p>
        </p:txBody>
      </p:sp>
    </p:spTree>
    <p:extLst>
      <p:ext uri="{BB962C8B-B14F-4D97-AF65-F5344CB8AC3E}">
        <p14:creationId xmlns:p14="http://schemas.microsoft.com/office/powerpoint/2010/main" val="8126453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 name="Picture 45">
            <a:extLst>
              <a:ext uri="{FF2B5EF4-FFF2-40B4-BE49-F238E27FC236}">
                <a16:creationId xmlns:a16="http://schemas.microsoft.com/office/drawing/2014/main" id="{A6D2D326-D7E9-BA45-9676-894225F5EC7A}"/>
              </a:ext>
            </a:extLst>
          </p:cNvPr>
          <p:cNvPicPr>
            <a:picLocks noChangeAspect="1"/>
          </p:cNvPicPr>
          <p:nvPr/>
        </p:nvPicPr>
        <p:blipFill rotWithShape="1">
          <a:blip r:embed="rId2">
            <a:duotone>
              <a:schemeClr val="accent2">
                <a:shade val="45000"/>
                <a:satMod val="135000"/>
              </a:schemeClr>
              <a:prstClr val="white"/>
            </a:duotone>
          </a:blip>
          <a:srcRect l="17594" t="10439" r="14400" b="10895"/>
          <a:stretch/>
        </p:blipFill>
        <p:spPr>
          <a:xfrm>
            <a:off x="3278815" y="4639766"/>
            <a:ext cx="1094364" cy="1265923"/>
          </a:xfrm>
          <a:prstGeom prst="rect">
            <a:avLst/>
          </a:prstGeom>
        </p:spPr>
      </p:pic>
      <p:pic>
        <p:nvPicPr>
          <p:cNvPr id="8" name="Graphic 7" descr="User">
            <a:extLst>
              <a:ext uri="{FF2B5EF4-FFF2-40B4-BE49-F238E27FC236}">
                <a16:creationId xmlns:a16="http://schemas.microsoft.com/office/drawing/2014/main" id="{B11B9E32-4FEF-2141-A3FB-29C83D15E7B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78182" y="-142806"/>
            <a:ext cx="1258961" cy="1258960"/>
          </a:xfrm>
          <a:prstGeom prst="rect">
            <a:avLst/>
          </a:prstGeom>
          <a:effectLst/>
        </p:spPr>
      </p:pic>
      <p:pic>
        <p:nvPicPr>
          <p:cNvPr id="10" name="Picture 9">
            <a:extLst>
              <a:ext uri="{FF2B5EF4-FFF2-40B4-BE49-F238E27FC236}">
                <a16:creationId xmlns:a16="http://schemas.microsoft.com/office/drawing/2014/main" id="{0FDB9E4D-BC70-2A4B-A0FF-6D9454957B9F}"/>
              </a:ext>
            </a:extLst>
          </p:cNvPr>
          <p:cNvPicPr>
            <a:picLocks noChangeAspect="1"/>
          </p:cNvPicPr>
          <p:nvPr/>
        </p:nvPicPr>
        <p:blipFill rotWithShape="1">
          <a:blip r:embed="rId5"/>
          <a:srcRect l="9793" t="13615" r="13370" b="8902"/>
          <a:stretch/>
        </p:blipFill>
        <p:spPr>
          <a:xfrm>
            <a:off x="2014832" y="1565339"/>
            <a:ext cx="1419882" cy="1252861"/>
          </a:xfrm>
          <a:prstGeom prst="rect">
            <a:avLst/>
          </a:prstGeom>
        </p:spPr>
      </p:pic>
      <p:pic>
        <p:nvPicPr>
          <p:cNvPr id="26" name="Picture 25">
            <a:extLst>
              <a:ext uri="{FF2B5EF4-FFF2-40B4-BE49-F238E27FC236}">
                <a16:creationId xmlns:a16="http://schemas.microsoft.com/office/drawing/2014/main" id="{55700385-A098-CB48-8EE3-D849B8C9462E}"/>
              </a:ext>
            </a:extLst>
          </p:cNvPr>
          <p:cNvPicPr>
            <a:picLocks noChangeAspect="1"/>
          </p:cNvPicPr>
          <p:nvPr/>
        </p:nvPicPr>
        <p:blipFill>
          <a:blip r:embed="rId6">
            <a:grayscl/>
          </a:blip>
          <a:stretch>
            <a:fillRect/>
          </a:stretch>
        </p:blipFill>
        <p:spPr>
          <a:xfrm rot="5400000">
            <a:off x="2571114" y="1162652"/>
            <a:ext cx="259352" cy="655689"/>
          </a:xfrm>
          <a:prstGeom prst="rect">
            <a:avLst/>
          </a:prstGeom>
        </p:spPr>
      </p:pic>
      <p:pic>
        <p:nvPicPr>
          <p:cNvPr id="21" name="Picture 20">
            <a:extLst>
              <a:ext uri="{FF2B5EF4-FFF2-40B4-BE49-F238E27FC236}">
                <a16:creationId xmlns:a16="http://schemas.microsoft.com/office/drawing/2014/main" id="{36D10E17-9BB9-254F-A35D-593A35AE389A}"/>
              </a:ext>
            </a:extLst>
          </p:cNvPr>
          <p:cNvPicPr>
            <a:picLocks noChangeAspect="1"/>
          </p:cNvPicPr>
          <p:nvPr/>
        </p:nvPicPr>
        <p:blipFill>
          <a:blip r:embed="rId7"/>
          <a:stretch>
            <a:fillRect/>
          </a:stretch>
        </p:blipFill>
        <p:spPr>
          <a:xfrm>
            <a:off x="5468507" y="795611"/>
            <a:ext cx="1126133" cy="1057483"/>
          </a:xfrm>
          <a:prstGeom prst="rect">
            <a:avLst/>
          </a:prstGeom>
        </p:spPr>
      </p:pic>
      <p:sp>
        <p:nvSpPr>
          <p:cNvPr id="30" name="TextBox 29">
            <a:extLst>
              <a:ext uri="{FF2B5EF4-FFF2-40B4-BE49-F238E27FC236}">
                <a16:creationId xmlns:a16="http://schemas.microsoft.com/office/drawing/2014/main" id="{B00ACAB7-06C6-4E42-B9AE-FF617E203961}"/>
              </a:ext>
            </a:extLst>
          </p:cNvPr>
          <p:cNvSpPr txBox="1"/>
          <p:nvPr/>
        </p:nvSpPr>
        <p:spPr>
          <a:xfrm>
            <a:off x="6651916" y="4110391"/>
            <a:ext cx="446775" cy="369332"/>
          </a:xfrm>
          <a:prstGeom prst="rect">
            <a:avLst/>
          </a:prstGeom>
          <a:noFill/>
        </p:spPr>
        <p:txBody>
          <a:bodyPr wrap="square" rtlCol="0">
            <a:spAutoFit/>
          </a:bodyPr>
          <a:lstStyle/>
          <a:p>
            <a:r>
              <a:rPr lang="tr-TR">
                <a:solidFill>
                  <a:schemeClr val="bg1"/>
                </a:solidFill>
              </a:rPr>
              <a:t>S3</a:t>
            </a:r>
          </a:p>
        </p:txBody>
      </p:sp>
      <p:sp>
        <p:nvSpPr>
          <p:cNvPr id="31" name="Rounded Rectangle 30">
            <a:extLst>
              <a:ext uri="{FF2B5EF4-FFF2-40B4-BE49-F238E27FC236}">
                <a16:creationId xmlns:a16="http://schemas.microsoft.com/office/drawing/2014/main" id="{B198043F-A318-C04C-B05C-AEFEEB40637F}"/>
              </a:ext>
            </a:extLst>
          </p:cNvPr>
          <p:cNvSpPr/>
          <p:nvPr/>
        </p:nvSpPr>
        <p:spPr>
          <a:xfrm>
            <a:off x="163088" y="2769804"/>
            <a:ext cx="11878658" cy="3904990"/>
          </a:xfrm>
          <a:prstGeom prst="roundRect">
            <a:avLst/>
          </a:prstGeom>
          <a:noFill/>
          <a:ln w="34925">
            <a:solidFill>
              <a:srgbClr val="FF9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schemeClr val="tx1"/>
              </a:solidFill>
            </a:endParaRPr>
          </a:p>
        </p:txBody>
      </p:sp>
      <p:pic>
        <p:nvPicPr>
          <p:cNvPr id="32" name="Picture 31">
            <a:extLst>
              <a:ext uri="{FF2B5EF4-FFF2-40B4-BE49-F238E27FC236}">
                <a16:creationId xmlns:a16="http://schemas.microsoft.com/office/drawing/2014/main" id="{A66E4236-AD6E-7A4B-86EF-42FAA09707EB}"/>
              </a:ext>
            </a:extLst>
          </p:cNvPr>
          <p:cNvPicPr>
            <a:picLocks noChangeAspect="1"/>
          </p:cNvPicPr>
          <p:nvPr/>
        </p:nvPicPr>
        <p:blipFill>
          <a:blip r:embed="rId8"/>
          <a:stretch>
            <a:fillRect/>
          </a:stretch>
        </p:blipFill>
        <p:spPr>
          <a:xfrm>
            <a:off x="0" y="1734235"/>
            <a:ext cx="1569793" cy="1384995"/>
          </a:xfrm>
          <a:prstGeom prst="rect">
            <a:avLst/>
          </a:prstGeom>
        </p:spPr>
      </p:pic>
      <p:sp>
        <p:nvSpPr>
          <p:cNvPr id="34" name="TextBox 33">
            <a:extLst>
              <a:ext uri="{FF2B5EF4-FFF2-40B4-BE49-F238E27FC236}">
                <a16:creationId xmlns:a16="http://schemas.microsoft.com/office/drawing/2014/main" id="{F8799B6B-C8A7-DC42-AFAC-89E6775FCD50}"/>
              </a:ext>
            </a:extLst>
          </p:cNvPr>
          <p:cNvSpPr txBox="1"/>
          <p:nvPr/>
        </p:nvSpPr>
        <p:spPr>
          <a:xfrm>
            <a:off x="505813" y="1491677"/>
            <a:ext cx="558166" cy="369332"/>
          </a:xfrm>
          <a:prstGeom prst="rect">
            <a:avLst/>
          </a:prstGeom>
          <a:noFill/>
        </p:spPr>
        <p:txBody>
          <a:bodyPr wrap="none" rtlCol="0">
            <a:spAutoFit/>
          </a:bodyPr>
          <a:lstStyle/>
          <a:p>
            <a:r>
              <a:rPr lang="tr-TR" dirty="0"/>
              <a:t>VPC</a:t>
            </a:r>
          </a:p>
        </p:txBody>
      </p:sp>
      <p:sp>
        <p:nvSpPr>
          <p:cNvPr id="12" name="TextBox 11">
            <a:extLst>
              <a:ext uri="{FF2B5EF4-FFF2-40B4-BE49-F238E27FC236}">
                <a16:creationId xmlns:a16="http://schemas.microsoft.com/office/drawing/2014/main" id="{CBE6E6C4-34D4-094A-9618-C554103D3B2C}"/>
              </a:ext>
            </a:extLst>
          </p:cNvPr>
          <p:cNvSpPr txBox="1"/>
          <p:nvPr/>
        </p:nvSpPr>
        <p:spPr>
          <a:xfrm>
            <a:off x="2175876" y="991487"/>
            <a:ext cx="1067921" cy="369332"/>
          </a:xfrm>
          <a:prstGeom prst="rect">
            <a:avLst/>
          </a:prstGeom>
          <a:noFill/>
        </p:spPr>
        <p:txBody>
          <a:bodyPr wrap="none" rtlCol="0">
            <a:spAutoFit/>
          </a:bodyPr>
          <a:lstStyle/>
          <a:p>
            <a:r>
              <a:rPr lang="tr-TR" dirty="0" err="1"/>
              <a:t>customer</a:t>
            </a:r>
            <a:endParaRPr lang="tr-TR" dirty="0"/>
          </a:p>
        </p:txBody>
      </p:sp>
      <p:pic>
        <p:nvPicPr>
          <p:cNvPr id="39" name="Picture 38">
            <a:extLst>
              <a:ext uri="{FF2B5EF4-FFF2-40B4-BE49-F238E27FC236}">
                <a16:creationId xmlns:a16="http://schemas.microsoft.com/office/drawing/2014/main" id="{9099C742-02CC-414A-A689-2F330E1089F8}"/>
              </a:ext>
            </a:extLst>
          </p:cNvPr>
          <p:cNvPicPr>
            <a:picLocks noChangeAspect="1"/>
          </p:cNvPicPr>
          <p:nvPr/>
        </p:nvPicPr>
        <p:blipFill rotWithShape="1">
          <a:blip r:embed="rId2"/>
          <a:srcRect l="17594" t="10439" r="14400" b="10895"/>
          <a:stretch/>
        </p:blipFill>
        <p:spPr>
          <a:xfrm>
            <a:off x="1073053" y="4692108"/>
            <a:ext cx="1094364" cy="1265923"/>
          </a:xfrm>
          <a:prstGeom prst="rect">
            <a:avLst/>
          </a:prstGeom>
        </p:spPr>
      </p:pic>
      <p:sp>
        <p:nvSpPr>
          <p:cNvPr id="40" name="Rectangle 39">
            <a:extLst>
              <a:ext uri="{FF2B5EF4-FFF2-40B4-BE49-F238E27FC236}">
                <a16:creationId xmlns:a16="http://schemas.microsoft.com/office/drawing/2014/main" id="{6B897ECD-B68A-DC4D-B28B-A1703043EF02}"/>
              </a:ext>
            </a:extLst>
          </p:cNvPr>
          <p:cNvSpPr/>
          <p:nvPr/>
        </p:nvSpPr>
        <p:spPr>
          <a:xfrm>
            <a:off x="1534282" y="5158078"/>
            <a:ext cx="537874" cy="369332"/>
          </a:xfrm>
          <a:prstGeom prst="rect">
            <a:avLst/>
          </a:prstGeom>
        </p:spPr>
        <p:txBody>
          <a:bodyPr wrap="square">
            <a:spAutoFit/>
          </a:bodyPr>
          <a:lstStyle/>
          <a:p>
            <a:r>
              <a:rPr lang="tr-TR" b="1" dirty="0">
                <a:solidFill>
                  <a:schemeClr val="bg1"/>
                </a:solidFill>
              </a:rPr>
              <a:t>EC2</a:t>
            </a:r>
          </a:p>
        </p:txBody>
      </p:sp>
      <p:sp>
        <p:nvSpPr>
          <p:cNvPr id="5" name="TextBox 4">
            <a:extLst>
              <a:ext uri="{FF2B5EF4-FFF2-40B4-BE49-F238E27FC236}">
                <a16:creationId xmlns:a16="http://schemas.microsoft.com/office/drawing/2014/main" id="{DA2412AA-06C5-7445-A5D9-93E12B2C99CD}"/>
              </a:ext>
            </a:extLst>
          </p:cNvPr>
          <p:cNvSpPr txBox="1"/>
          <p:nvPr/>
        </p:nvSpPr>
        <p:spPr>
          <a:xfrm>
            <a:off x="366599" y="3018074"/>
            <a:ext cx="5664974" cy="954107"/>
          </a:xfrm>
          <a:prstGeom prst="rect">
            <a:avLst/>
          </a:prstGeom>
          <a:noFill/>
        </p:spPr>
        <p:txBody>
          <a:bodyPr wrap="square" rtlCol="0">
            <a:spAutoFit/>
          </a:bodyPr>
          <a:lstStyle>
            <a:defPPr>
              <a:defRPr lang="tr-TR"/>
            </a:defPPr>
            <a:lvl1pPr>
              <a:defRPr sz="2800"/>
            </a:lvl1pPr>
          </a:lstStyle>
          <a:p>
            <a:pPr marL="457200" indent="-457200">
              <a:buFontTx/>
              <a:buChar char="-"/>
            </a:pPr>
            <a:r>
              <a:rPr lang="tr-TR" dirty="0"/>
              <a:t>Web Server </a:t>
            </a:r>
            <a:r>
              <a:rPr lang="tr-TR" dirty="0" err="1"/>
              <a:t>work</a:t>
            </a:r>
            <a:r>
              <a:rPr lang="tr-TR" dirty="0"/>
              <a:t> in EC2 </a:t>
            </a:r>
            <a:r>
              <a:rPr lang="tr-TR" dirty="0" err="1"/>
              <a:t>machine</a:t>
            </a:r>
            <a:r>
              <a:rPr lang="tr-TR" dirty="0"/>
              <a:t> </a:t>
            </a:r>
            <a:r>
              <a:rPr lang="tr-TR" dirty="0">
                <a:solidFill>
                  <a:schemeClr val="accent2"/>
                </a:solidFill>
              </a:rPr>
              <a:t>(</a:t>
            </a:r>
            <a:r>
              <a:rPr lang="tr-TR" dirty="0" err="1">
                <a:solidFill>
                  <a:srgbClr val="FF0000"/>
                </a:solidFill>
              </a:rPr>
              <a:t>nginx</a:t>
            </a:r>
            <a:r>
              <a:rPr lang="tr-TR" dirty="0">
                <a:solidFill>
                  <a:srgbClr val="FF0000"/>
                </a:solidFill>
              </a:rPr>
              <a:t>)</a:t>
            </a:r>
          </a:p>
        </p:txBody>
      </p:sp>
      <p:pic>
        <p:nvPicPr>
          <p:cNvPr id="27" name="Picture 26">
            <a:extLst>
              <a:ext uri="{FF2B5EF4-FFF2-40B4-BE49-F238E27FC236}">
                <a16:creationId xmlns:a16="http://schemas.microsoft.com/office/drawing/2014/main" id="{120E31A8-79AE-E040-9AC0-09D9119A9A64}"/>
              </a:ext>
            </a:extLst>
          </p:cNvPr>
          <p:cNvPicPr>
            <a:picLocks noChangeAspect="1"/>
          </p:cNvPicPr>
          <p:nvPr/>
        </p:nvPicPr>
        <p:blipFill>
          <a:blip r:embed="rId9"/>
          <a:stretch>
            <a:fillRect/>
          </a:stretch>
        </p:blipFill>
        <p:spPr>
          <a:xfrm>
            <a:off x="3726790" y="661217"/>
            <a:ext cx="3045363" cy="1908713"/>
          </a:xfrm>
          <a:prstGeom prst="rect">
            <a:avLst/>
          </a:prstGeom>
        </p:spPr>
      </p:pic>
      <p:pic>
        <p:nvPicPr>
          <p:cNvPr id="41" name="Picture 40">
            <a:extLst>
              <a:ext uri="{FF2B5EF4-FFF2-40B4-BE49-F238E27FC236}">
                <a16:creationId xmlns:a16="http://schemas.microsoft.com/office/drawing/2014/main" id="{D4AB5F0F-12D7-384E-A733-AF14A5CA360D}"/>
              </a:ext>
            </a:extLst>
          </p:cNvPr>
          <p:cNvPicPr>
            <a:picLocks noChangeAspect="1"/>
          </p:cNvPicPr>
          <p:nvPr/>
        </p:nvPicPr>
        <p:blipFill>
          <a:blip r:embed="rId6"/>
          <a:stretch>
            <a:fillRect/>
          </a:stretch>
        </p:blipFill>
        <p:spPr>
          <a:xfrm rot="5400000">
            <a:off x="7945230" y="1328930"/>
            <a:ext cx="609640" cy="655689"/>
          </a:xfrm>
          <a:prstGeom prst="rect">
            <a:avLst/>
          </a:prstGeom>
        </p:spPr>
      </p:pic>
      <p:pic>
        <p:nvPicPr>
          <p:cNvPr id="42" name="Picture 41">
            <a:extLst>
              <a:ext uri="{FF2B5EF4-FFF2-40B4-BE49-F238E27FC236}">
                <a16:creationId xmlns:a16="http://schemas.microsoft.com/office/drawing/2014/main" id="{A0AB4540-E090-2048-BC52-2A7435EFD521}"/>
              </a:ext>
            </a:extLst>
          </p:cNvPr>
          <p:cNvPicPr>
            <a:picLocks noChangeAspect="1"/>
          </p:cNvPicPr>
          <p:nvPr/>
        </p:nvPicPr>
        <p:blipFill>
          <a:blip r:embed="rId6"/>
          <a:stretch>
            <a:fillRect/>
          </a:stretch>
        </p:blipFill>
        <p:spPr>
          <a:xfrm rot="16200000">
            <a:off x="8711807" y="1249496"/>
            <a:ext cx="609640" cy="655689"/>
          </a:xfrm>
          <a:prstGeom prst="rect">
            <a:avLst/>
          </a:prstGeom>
        </p:spPr>
      </p:pic>
      <p:pic>
        <p:nvPicPr>
          <p:cNvPr id="43" name="Picture 42">
            <a:extLst>
              <a:ext uri="{FF2B5EF4-FFF2-40B4-BE49-F238E27FC236}">
                <a16:creationId xmlns:a16="http://schemas.microsoft.com/office/drawing/2014/main" id="{1BDF0743-842B-0744-8065-0FA2134EC91B}"/>
              </a:ext>
            </a:extLst>
          </p:cNvPr>
          <p:cNvPicPr>
            <a:picLocks noChangeAspect="1"/>
          </p:cNvPicPr>
          <p:nvPr/>
        </p:nvPicPr>
        <p:blipFill rotWithShape="1">
          <a:blip r:embed="rId2">
            <a:duotone>
              <a:schemeClr val="accent2">
                <a:shade val="45000"/>
                <a:satMod val="135000"/>
              </a:schemeClr>
              <a:prstClr val="white"/>
            </a:duotone>
          </a:blip>
          <a:srcRect l="17594" t="10439" r="14400" b="10895"/>
          <a:stretch/>
        </p:blipFill>
        <p:spPr>
          <a:xfrm>
            <a:off x="2225171" y="4639767"/>
            <a:ext cx="1094364" cy="1265923"/>
          </a:xfrm>
          <a:prstGeom prst="rect">
            <a:avLst/>
          </a:prstGeom>
        </p:spPr>
      </p:pic>
      <p:sp>
        <p:nvSpPr>
          <p:cNvPr id="44" name="Rectangle 43">
            <a:extLst>
              <a:ext uri="{FF2B5EF4-FFF2-40B4-BE49-F238E27FC236}">
                <a16:creationId xmlns:a16="http://schemas.microsoft.com/office/drawing/2014/main" id="{F7FEC757-9C48-8140-8121-2C4E2867B0A2}"/>
              </a:ext>
            </a:extLst>
          </p:cNvPr>
          <p:cNvSpPr/>
          <p:nvPr/>
        </p:nvSpPr>
        <p:spPr>
          <a:xfrm>
            <a:off x="2695549" y="5104250"/>
            <a:ext cx="537874" cy="369332"/>
          </a:xfrm>
          <a:prstGeom prst="rect">
            <a:avLst/>
          </a:prstGeom>
        </p:spPr>
        <p:txBody>
          <a:bodyPr wrap="square">
            <a:spAutoFit/>
          </a:bodyPr>
          <a:lstStyle/>
          <a:p>
            <a:r>
              <a:rPr lang="tr-TR" b="1" dirty="0">
                <a:solidFill>
                  <a:schemeClr val="bg1"/>
                </a:solidFill>
              </a:rPr>
              <a:t>EC2</a:t>
            </a:r>
          </a:p>
        </p:txBody>
      </p:sp>
      <p:sp>
        <p:nvSpPr>
          <p:cNvPr id="45" name="Rectangle 44">
            <a:extLst>
              <a:ext uri="{FF2B5EF4-FFF2-40B4-BE49-F238E27FC236}">
                <a16:creationId xmlns:a16="http://schemas.microsoft.com/office/drawing/2014/main" id="{3EDE94DA-7F9B-A841-8E49-15FBCA895929}"/>
              </a:ext>
            </a:extLst>
          </p:cNvPr>
          <p:cNvSpPr/>
          <p:nvPr/>
        </p:nvSpPr>
        <p:spPr>
          <a:xfrm>
            <a:off x="3749193" y="5100820"/>
            <a:ext cx="537874" cy="369332"/>
          </a:xfrm>
          <a:prstGeom prst="rect">
            <a:avLst/>
          </a:prstGeom>
        </p:spPr>
        <p:txBody>
          <a:bodyPr wrap="square">
            <a:spAutoFit/>
          </a:bodyPr>
          <a:lstStyle/>
          <a:p>
            <a:r>
              <a:rPr lang="tr-TR" b="1" dirty="0">
                <a:solidFill>
                  <a:schemeClr val="bg1"/>
                </a:solidFill>
              </a:rPr>
              <a:t>EC2</a:t>
            </a:r>
          </a:p>
        </p:txBody>
      </p:sp>
      <p:sp>
        <p:nvSpPr>
          <p:cNvPr id="7" name="TextBox 6">
            <a:extLst>
              <a:ext uri="{FF2B5EF4-FFF2-40B4-BE49-F238E27FC236}">
                <a16:creationId xmlns:a16="http://schemas.microsoft.com/office/drawing/2014/main" id="{CDD4837D-E77F-044F-B815-44E81EDA6D9B}"/>
              </a:ext>
            </a:extLst>
          </p:cNvPr>
          <p:cNvSpPr txBox="1"/>
          <p:nvPr/>
        </p:nvSpPr>
        <p:spPr>
          <a:xfrm>
            <a:off x="9389923" y="1300379"/>
            <a:ext cx="1210588" cy="830997"/>
          </a:xfrm>
          <a:prstGeom prst="rect">
            <a:avLst/>
          </a:prstGeom>
          <a:noFill/>
        </p:spPr>
        <p:txBody>
          <a:bodyPr wrap="none" rtlCol="0">
            <a:spAutoFit/>
          </a:bodyPr>
          <a:lstStyle/>
          <a:p>
            <a:r>
              <a:rPr lang="tr-TR" sz="2400" dirty="0" err="1"/>
              <a:t>Handle</a:t>
            </a:r>
            <a:r>
              <a:rPr lang="tr-TR" sz="2400" dirty="0"/>
              <a:t>  </a:t>
            </a:r>
          </a:p>
          <a:p>
            <a:r>
              <a:rPr lang="tr-TR" sz="2400" dirty="0" err="1"/>
              <a:t>Request</a:t>
            </a:r>
            <a:endParaRPr lang="tr-TR" sz="2400" dirty="0"/>
          </a:p>
        </p:txBody>
      </p:sp>
      <p:sp>
        <p:nvSpPr>
          <p:cNvPr id="47" name="Rounded Rectangle 46">
            <a:extLst>
              <a:ext uri="{FF2B5EF4-FFF2-40B4-BE49-F238E27FC236}">
                <a16:creationId xmlns:a16="http://schemas.microsoft.com/office/drawing/2014/main" id="{287060F1-4DC6-1F49-AC89-249A070106AC}"/>
              </a:ext>
            </a:extLst>
          </p:cNvPr>
          <p:cNvSpPr/>
          <p:nvPr/>
        </p:nvSpPr>
        <p:spPr>
          <a:xfrm>
            <a:off x="7819242" y="789486"/>
            <a:ext cx="3556857" cy="1618823"/>
          </a:xfrm>
          <a:prstGeom prst="roundRect">
            <a:avLst/>
          </a:prstGeom>
          <a:noFill/>
          <a:ln w="349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schemeClr val="tx1"/>
              </a:solidFill>
            </a:endParaRPr>
          </a:p>
        </p:txBody>
      </p:sp>
      <p:sp>
        <p:nvSpPr>
          <p:cNvPr id="9" name="TextBox 8">
            <a:extLst>
              <a:ext uri="{FF2B5EF4-FFF2-40B4-BE49-F238E27FC236}">
                <a16:creationId xmlns:a16="http://schemas.microsoft.com/office/drawing/2014/main" id="{AB8F4BEA-7C1A-8A44-8A4C-649F53ED6FE1}"/>
              </a:ext>
            </a:extLst>
          </p:cNvPr>
          <p:cNvSpPr txBox="1"/>
          <p:nvPr/>
        </p:nvSpPr>
        <p:spPr>
          <a:xfrm>
            <a:off x="8461318" y="99197"/>
            <a:ext cx="2018501" cy="707886"/>
          </a:xfrm>
          <a:prstGeom prst="rect">
            <a:avLst/>
          </a:prstGeom>
          <a:noFill/>
        </p:spPr>
        <p:txBody>
          <a:bodyPr wrap="none" rtlCol="0">
            <a:spAutoFit/>
          </a:bodyPr>
          <a:lstStyle/>
          <a:p>
            <a:r>
              <a:rPr lang="tr-TR" sz="4000" dirty="0">
                <a:solidFill>
                  <a:srgbClr val="FF0000"/>
                </a:solidFill>
              </a:rPr>
              <a:t>!!!!!!!!!!!</a:t>
            </a:r>
          </a:p>
        </p:txBody>
      </p:sp>
      <p:cxnSp>
        <p:nvCxnSpPr>
          <p:cNvPr id="48" name="Straight Connector 47">
            <a:extLst>
              <a:ext uri="{FF2B5EF4-FFF2-40B4-BE49-F238E27FC236}">
                <a16:creationId xmlns:a16="http://schemas.microsoft.com/office/drawing/2014/main" id="{C3EE7FA6-279C-8645-9EE8-F4927F441368}"/>
              </a:ext>
            </a:extLst>
          </p:cNvPr>
          <p:cNvCxnSpPr>
            <a:cxnSpLocks/>
          </p:cNvCxnSpPr>
          <p:nvPr/>
        </p:nvCxnSpPr>
        <p:spPr>
          <a:xfrm flipH="1">
            <a:off x="6594640" y="2769804"/>
            <a:ext cx="1" cy="3904990"/>
          </a:xfrm>
          <a:prstGeom prst="line">
            <a:avLst/>
          </a:prstGeom>
          <a:ln w="25400">
            <a:prstDash val="dash"/>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D43D4F71-53A4-2543-9178-CAF04A1A334B}"/>
              </a:ext>
            </a:extLst>
          </p:cNvPr>
          <p:cNvSpPr txBox="1"/>
          <p:nvPr/>
        </p:nvSpPr>
        <p:spPr>
          <a:xfrm>
            <a:off x="1381036" y="4309126"/>
            <a:ext cx="585417" cy="369332"/>
          </a:xfrm>
          <a:prstGeom prst="rect">
            <a:avLst/>
          </a:prstGeom>
          <a:noFill/>
        </p:spPr>
        <p:txBody>
          <a:bodyPr wrap="none" rtlCol="0">
            <a:spAutoFit/>
          </a:bodyPr>
          <a:lstStyle/>
          <a:p>
            <a:r>
              <a:rPr lang="tr-TR" dirty="0"/>
              <a:t>8 </a:t>
            </a:r>
            <a:r>
              <a:rPr lang="tr-TR" dirty="0" err="1"/>
              <a:t>gb</a:t>
            </a:r>
            <a:endParaRPr lang="tr-TR" dirty="0"/>
          </a:p>
        </p:txBody>
      </p:sp>
      <p:sp>
        <p:nvSpPr>
          <p:cNvPr id="3" name="TextBox 2">
            <a:extLst>
              <a:ext uri="{FF2B5EF4-FFF2-40B4-BE49-F238E27FC236}">
                <a16:creationId xmlns:a16="http://schemas.microsoft.com/office/drawing/2014/main" id="{B40E2322-1AC2-834B-808A-651D7F34F95F}"/>
              </a:ext>
            </a:extLst>
          </p:cNvPr>
          <p:cNvSpPr txBox="1"/>
          <p:nvPr/>
        </p:nvSpPr>
        <p:spPr>
          <a:xfrm>
            <a:off x="2540236" y="4280521"/>
            <a:ext cx="532518" cy="369332"/>
          </a:xfrm>
          <a:prstGeom prst="rect">
            <a:avLst/>
          </a:prstGeom>
          <a:noFill/>
        </p:spPr>
        <p:txBody>
          <a:bodyPr wrap="none" rtlCol="0">
            <a:spAutoFit/>
          </a:bodyPr>
          <a:lstStyle/>
          <a:p>
            <a:r>
              <a:rPr lang="tr-TR" dirty="0"/>
              <a:t>8gb</a:t>
            </a:r>
          </a:p>
        </p:txBody>
      </p:sp>
      <p:sp>
        <p:nvSpPr>
          <p:cNvPr id="6" name="TextBox 5">
            <a:extLst>
              <a:ext uri="{FF2B5EF4-FFF2-40B4-BE49-F238E27FC236}">
                <a16:creationId xmlns:a16="http://schemas.microsoft.com/office/drawing/2014/main" id="{5123D1BC-210E-8C42-8833-97EA30B30E06}"/>
              </a:ext>
            </a:extLst>
          </p:cNvPr>
          <p:cNvSpPr txBox="1"/>
          <p:nvPr/>
        </p:nvSpPr>
        <p:spPr>
          <a:xfrm>
            <a:off x="3537610" y="4264595"/>
            <a:ext cx="532518" cy="369332"/>
          </a:xfrm>
          <a:prstGeom prst="rect">
            <a:avLst/>
          </a:prstGeom>
          <a:noFill/>
        </p:spPr>
        <p:txBody>
          <a:bodyPr wrap="none" rtlCol="0">
            <a:spAutoFit/>
          </a:bodyPr>
          <a:lstStyle/>
          <a:p>
            <a:r>
              <a:rPr lang="tr-TR" dirty="0"/>
              <a:t>8gb</a:t>
            </a:r>
          </a:p>
        </p:txBody>
      </p:sp>
      <p:sp>
        <p:nvSpPr>
          <p:cNvPr id="19" name="TextBox 18">
            <a:extLst>
              <a:ext uri="{FF2B5EF4-FFF2-40B4-BE49-F238E27FC236}">
                <a16:creationId xmlns:a16="http://schemas.microsoft.com/office/drawing/2014/main" id="{425EFF67-E0E7-0647-9DD2-949C0B71BAD9}"/>
              </a:ext>
            </a:extLst>
          </p:cNvPr>
          <p:cNvSpPr txBox="1"/>
          <p:nvPr/>
        </p:nvSpPr>
        <p:spPr>
          <a:xfrm>
            <a:off x="6754454" y="3166060"/>
            <a:ext cx="5011943" cy="3631763"/>
          </a:xfrm>
          <a:prstGeom prst="rect">
            <a:avLst/>
          </a:prstGeom>
          <a:noFill/>
        </p:spPr>
        <p:txBody>
          <a:bodyPr wrap="square" rtlCol="0">
            <a:spAutoFit/>
          </a:bodyPr>
          <a:lstStyle/>
          <a:p>
            <a:pPr>
              <a:buClr>
                <a:schemeClr val="tx1"/>
              </a:buClr>
            </a:pPr>
            <a:r>
              <a:rPr lang="tr-TR" sz="2400" dirty="0">
                <a:solidFill>
                  <a:schemeClr val="bg1">
                    <a:lumMod val="75000"/>
                  </a:schemeClr>
                </a:solidFill>
              </a:rPr>
              <a:t>1.  </a:t>
            </a:r>
            <a:r>
              <a:rPr lang="tr-TR" sz="2400" dirty="0" err="1">
                <a:solidFill>
                  <a:schemeClr val="bg1">
                    <a:lumMod val="75000"/>
                  </a:schemeClr>
                </a:solidFill>
              </a:rPr>
              <a:t>Creating</a:t>
            </a:r>
            <a:r>
              <a:rPr lang="tr-TR" sz="2400" dirty="0">
                <a:solidFill>
                  <a:schemeClr val="bg1">
                    <a:lumMod val="75000"/>
                  </a:schemeClr>
                </a:solidFill>
              </a:rPr>
              <a:t> an </a:t>
            </a:r>
            <a:r>
              <a:rPr lang="tr-TR" sz="2400" dirty="0" err="1">
                <a:solidFill>
                  <a:schemeClr val="bg1">
                    <a:lumMod val="75000"/>
                  </a:schemeClr>
                </a:solidFill>
              </a:rPr>
              <a:t>instance</a:t>
            </a:r>
            <a:r>
              <a:rPr lang="tr-TR" sz="2400" dirty="0">
                <a:solidFill>
                  <a:schemeClr val="bg1">
                    <a:lumMod val="75000"/>
                  </a:schemeClr>
                </a:solidFill>
              </a:rPr>
              <a:t> </a:t>
            </a:r>
            <a:r>
              <a:rPr lang="tr-TR" sz="2400" dirty="0" err="1">
                <a:solidFill>
                  <a:schemeClr val="bg1">
                    <a:lumMod val="75000"/>
                  </a:schemeClr>
                </a:solidFill>
              </a:rPr>
              <a:t>just</a:t>
            </a:r>
            <a:r>
              <a:rPr lang="tr-TR" sz="2400" dirty="0">
                <a:solidFill>
                  <a:schemeClr val="bg1">
                    <a:lumMod val="75000"/>
                  </a:schemeClr>
                </a:solidFill>
              </a:rPr>
              <a:t> </a:t>
            </a:r>
            <a:r>
              <a:rPr lang="tr-TR" sz="2400" dirty="0" err="1">
                <a:solidFill>
                  <a:schemeClr val="bg1">
                    <a:lumMod val="75000"/>
                  </a:schemeClr>
                </a:solidFill>
              </a:rPr>
              <a:t>like</a:t>
            </a:r>
            <a:r>
              <a:rPr lang="tr-TR" sz="2400" dirty="0">
                <a:solidFill>
                  <a:schemeClr val="bg1">
                    <a:lumMod val="75000"/>
                  </a:schemeClr>
                </a:solidFill>
              </a:rPr>
              <a:t> </a:t>
            </a:r>
            <a:r>
              <a:rPr lang="tr-TR" sz="2400" dirty="0" err="1">
                <a:solidFill>
                  <a:schemeClr val="bg1">
                    <a:lumMod val="75000"/>
                  </a:schemeClr>
                </a:solidFill>
              </a:rPr>
              <a:t>the</a:t>
            </a:r>
            <a:r>
              <a:rPr lang="tr-TR" sz="2400" dirty="0">
                <a:solidFill>
                  <a:schemeClr val="bg1">
                    <a:lumMod val="75000"/>
                  </a:schemeClr>
                </a:solidFill>
              </a:rPr>
              <a:t> </a:t>
            </a:r>
            <a:r>
              <a:rPr lang="tr-TR" sz="2400" dirty="0" err="1">
                <a:solidFill>
                  <a:schemeClr val="bg1">
                    <a:lumMod val="75000"/>
                  </a:schemeClr>
                </a:solidFill>
              </a:rPr>
              <a:t>same</a:t>
            </a:r>
            <a:r>
              <a:rPr lang="tr-TR" sz="2400" dirty="0">
                <a:solidFill>
                  <a:schemeClr val="bg1">
                    <a:lumMod val="75000"/>
                  </a:schemeClr>
                </a:solidFill>
              </a:rPr>
              <a:t> -</a:t>
            </a:r>
            <a:r>
              <a:rPr lang="tr-TR" sz="2400" dirty="0"/>
              <a:t>Ok</a:t>
            </a:r>
          </a:p>
          <a:p>
            <a:r>
              <a:rPr lang="tr-TR" sz="2400" dirty="0"/>
              <a:t>     </a:t>
            </a:r>
          </a:p>
          <a:p>
            <a:r>
              <a:rPr lang="tr-TR" sz="2400" dirty="0"/>
              <a:t>          </a:t>
            </a:r>
            <a:r>
              <a:rPr lang="tr-TR" sz="2400" dirty="0" err="1">
                <a:solidFill>
                  <a:schemeClr val="accent1"/>
                </a:solidFill>
              </a:rPr>
              <a:t>Current</a:t>
            </a:r>
            <a:r>
              <a:rPr lang="tr-TR" sz="2400" dirty="0">
                <a:solidFill>
                  <a:schemeClr val="accent1"/>
                </a:solidFill>
              </a:rPr>
              <a:t> Resource </a:t>
            </a:r>
            <a:r>
              <a:rPr lang="tr-TR" sz="2400" dirty="0" err="1">
                <a:solidFill>
                  <a:schemeClr val="accent1"/>
                </a:solidFill>
              </a:rPr>
              <a:t>Managemet</a:t>
            </a:r>
            <a:endParaRPr lang="tr-TR" sz="2400" dirty="0">
              <a:solidFill>
                <a:schemeClr val="accent1"/>
              </a:solidFill>
            </a:endParaRPr>
          </a:p>
          <a:p>
            <a:endParaRPr lang="tr-TR" sz="800" dirty="0">
              <a:solidFill>
                <a:schemeClr val="accent1"/>
              </a:solidFill>
            </a:endParaRPr>
          </a:p>
          <a:p>
            <a:pPr marL="342900" indent="-342900">
              <a:buAutoNum type="arabicPeriod" startAt="2"/>
            </a:pPr>
            <a:r>
              <a:rPr lang="tr-TR" sz="2400" dirty="0" err="1"/>
              <a:t>Manage</a:t>
            </a:r>
            <a:r>
              <a:rPr lang="tr-TR" sz="2400" dirty="0"/>
              <a:t> </a:t>
            </a:r>
            <a:r>
              <a:rPr lang="tr-TR" sz="2400" dirty="0" err="1"/>
              <a:t>the</a:t>
            </a:r>
            <a:r>
              <a:rPr lang="tr-TR" sz="2400" dirty="0"/>
              <a:t> </a:t>
            </a:r>
            <a:r>
              <a:rPr lang="tr-TR" sz="2400" dirty="0" err="1"/>
              <a:t>squence</a:t>
            </a:r>
            <a:r>
              <a:rPr lang="tr-TR" sz="2400" dirty="0"/>
              <a:t> of </a:t>
            </a:r>
            <a:r>
              <a:rPr lang="tr-TR" sz="2400" dirty="0" err="1"/>
              <a:t>instance</a:t>
            </a:r>
            <a:endParaRPr lang="tr-TR" sz="2400" dirty="0"/>
          </a:p>
          <a:p>
            <a:pPr marL="342900" indent="-342900">
              <a:buAutoNum type="arabicPeriod" startAt="2"/>
            </a:pPr>
            <a:endParaRPr lang="tr-TR" sz="2400" dirty="0"/>
          </a:p>
          <a:p>
            <a:r>
              <a:rPr lang="tr-TR" sz="2400" dirty="0"/>
              <a:t>3. </a:t>
            </a:r>
            <a:r>
              <a:rPr lang="tr-TR" sz="2400" dirty="0" err="1"/>
              <a:t>Which</a:t>
            </a:r>
            <a:r>
              <a:rPr lang="tr-TR" sz="2400" dirty="0"/>
              <a:t> IP (</a:t>
            </a:r>
            <a:r>
              <a:rPr lang="tr-TR" sz="2400" dirty="0" err="1"/>
              <a:t>instance</a:t>
            </a:r>
            <a:r>
              <a:rPr lang="tr-TR" sz="2400" dirty="0"/>
              <a:t>) </a:t>
            </a:r>
            <a:r>
              <a:rPr lang="tr-TR" sz="2400" dirty="0" err="1"/>
              <a:t>will</a:t>
            </a:r>
            <a:r>
              <a:rPr lang="tr-TR" sz="2400" dirty="0"/>
              <a:t> </a:t>
            </a:r>
            <a:r>
              <a:rPr lang="tr-TR" sz="2400" dirty="0" err="1"/>
              <a:t>we</a:t>
            </a:r>
            <a:r>
              <a:rPr lang="tr-TR" sz="2400" dirty="0"/>
              <a:t> </a:t>
            </a:r>
            <a:r>
              <a:rPr lang="tr-TR" sz="2400" dirty="0" err="1"/>
              <a:t>browse</a:t>
            </a:r>
            <a:endParaRPr lang="tr-TR" sz="2400" dirty="0"/>
          </a:p>
          <a:p>
            <a:pPr marL="457200" indent="-457200">
              <a:buAutoNum type="arabicPeriod" startAt="3"/>
            </a:pPr>
            <a:endParaRPr lang="tr-TR" sz="2400" dirty="0"/>
          </a:p>
          <a:p>
            <a:r>
              <a:rPr lang="tr-TR" sz="2400" dirty="0"/>
              <a:t>4. Is </a:t>
            </a:r>
            <a:r>
              <a:rPr lang="tr-TR" sz="2400" dirty="0" err="1"/>
              <a:t>the</a:t>
            </a:r>
            <a:r>
              <a:rPr lang="tr-TR" sz="2400" dirty="0"/>
              <a:t> </a:t>
            </a:r>
            <a:r>
              <a:rPr lang="tr-TR" sz="2400" dirty="0" err="1"/>
              <a:t>instance</a:t>
            </a:r>
            <a:r>
              <a:rPr lang="tr-TR" sz="2400" dirty="0"/>
              <a:t> </a:t>
            </a:r>
            <a:r>
              <a:rPr lang="tr-TR" sz="2400" dirty="0" err="1"/>
              <a:t>healthy</a:t>
            </a:r>
            <a:r>
              <a:rPr lang="tr-TR" sz="2400" dirty="0"/>
              <a:t> </a:t>
            </a:r>
            <a:r>
              <a:rPr lang="tr-TR" sz="2400" dirty="0" err="1"/>
              <a:t>now</a:t>
            </a:r>
            <a:r>
              <a:rPr lang="tr-TR" sz="2400" dirty="0"/>
              <a:t>.</a:t>
            </a:r>
          </a:p>
        </p:txBody>
      </p:sp>
      <p:sp>
        <p:nvSpPr>
          <p:cNvPr id="22" name="TextBox 21">
            <a:extLst>
              <a:ext uri="{FF2B5EF4-FFF2-40B4-BE49-F238E27FC236}">
                <a16:creationId xmlns:a16="http://schemas.microsoft.com/office/drawing/2014/main" id="{90A57F67-AD43-104F-8971-2EC0609DA55A}"/>
              </a:ext>
            </a:extLst>
          </p:cNvPr>
          <p:cNvSpPr txBox="1"/>
          <p:nvPr/>
        </p:nvSpPr>
        <p:spPr>
          <a:xfrm>
            <a:off x="1308343" y="6066873"/>
            <a:ext cx="522900" cy="369332"/>
          </a:xfrm>
          <a:prstGeom prst="rect">
            <a:avLst/>
          </a:prstGeom>
          <a:noFill/>
        </p:spPr>
        <p:txBody>
          <a:bodyPr wrap="none" rtlCol="0">
            <a:spAutoFit/>
          </a:bodyPr>
          <a:lstStyle/>
          <a:p>
            <a:r>
              <a:rPr lang="tr-TR" dirty="0" err="1"/>
              <a:t>IP:x</a:t>
            </a:r>
            <a:endParaRPr lang="tr-TR" dirty="0"/>
          </a:p>
        </p:txBody>
      </p:sp>
      <p:sp>
        <p:nvSpPr>
          <p:cNvPr id="52" name="TextBox 51">
            <a:extLst>
              <a:ext uri="{FF2B5EF4-FFF2-40B4-BE49-F238E27FC236}">
                <a16:creationId xmlns:a16="http://schemas.microsoft.com/office/drawing/2014/main" id="{777525EA-2FEA-AA46-9800-92E46DB24078}"/>
              </a:ext>
            </a:extLst>
          </p:cNvPr>
          <p:cNvSpPr txBox="1"/>
          <p:nvPr/>
        </p:nvSpPr>
        <p:spPr>
          <a:xfrm>
            <a:off x="2490340" y="6013045"/>
            <a:ext cx="522900" cy="369332"/>
          </a:xfrm>
          <a:prstGeom prst="rect">
            <a:avLst/>
          </a:prstGeom>
          <a:noFill/>
        </p:spPr>
        <p:txBody>
          <a:bodyPr wrap="none" rtlCol="0">
            <a:spAutoFit/>
          </a:bodyPr>
          <a:lstStyle/>
          <a:p>
            <a:r>
              <a:rPr lang="tr-TR" dirty="0" err="1"/>
              <a:t>IP:y</a:t>
            </a:r>
            <a:endParaRPr lang="tr-TR" dirty="0"/>
          </a:p>
        </p:txBody>
      </p:sp>
      <p:sp>
        <p:nvSpPr>
          <p:cNvPr id="53" name="TextBox 52">
            <a:extLst>
              <a:ext uri="{FF2B5EF4-FFF2-40B4-BE49-F238E27FC236}">
                <a16:creationId xmlns:a16="http://schemas.microsoft.com/office/drawing/2014/main" id="{5A6EF56A-7364-3942-AB27-791EEA26C3E1}"/>
              </a:ext>
            </a:extLst>
          </p:cNvPr>
          <p:cNvSpPr txBox="1"/>
          <p:nvPr/>
        </p:nvSpPr>
        <p:spPr>
          <a:xfrm>
            <a:off x="3504677" y="6000262"/>
            <a:ext cx="522900" cy="369332"/>
          </a:xfrm>
          <a:prstGeom prst="rect">
            <a:avLst/>
          </a:prstGeom>
          <a:noFill/>
        </p:spPr>
        <p:txBody>
          <a:bodyPr wrap="none" rtlCol="0">
            <a:spAutoFit/>
          </a:bodyPr>
          <a:lstStyle/>
          <a:p>
            <a:r>
              <a:rPr lang="tr-TR" dirty="0" err="1"/>
              <a:t>IP:z</a:t>
            </a:r>
            <a:endParaRPr lang="tr-TR" dirty="0"/>
          </a:p>
        </p:txBody>
      </p:sp>
      <p:pic>
        <p:nvPicPr>
          <p:cNvPr id="33" name="Picture 32">
            <a:extLst>
              <a:ext uri="{FF2B5EF4-FFF2-40B4-BE49-F238E27FC236}">
                <a16:creationId xmlns:a16="http://schemas.microsoft.com/office/drawing/2014/main" id="{3D2D914D-CD2B-814A-B33F-DFD8DE9D747E}"/>
              </a:ext>
            </a:extLst>
          </p:cNvPr>
          <p:cNvPicPr>
            <a:picLocks noChangeAspect="1"/>
          </p:cNvPicPr>
          <p:nvPr/>
        </p:nvPicPr>
        <p:blipFill rotWithShape="1">
          <a:blip r:embed="rId10"/>
          <a:srcRect l="9410" t="23863" r="61115" b="33177"/>
          <a:stretch/>
        </p:blipFill>
        <p:spPr>
          <a:xfrm>
            <a:off x="7618706" y="3612774"/>
            <a:ext cx="606998" cy="544450"/>
          </a:xfrm>
          <a:prstGeom prst="rect">
            <a:avLst/>
          </a:prstGeom>
          <a:scene3d>
            <a:camera prst="perspectiveLeft"/>
            <a:lightRig rig="threePt" dir="t"/>
          </a:scene3d>
        </p:spPr>
        <p:style>
          <a:lnRef idx="0">
            <a:schemeClr val="accent1"/>
          </a:lnRef>
          <a:fillRef idx="3">
            <a:schemeClr val="accent1"/>
          </a:fillRef>
          <a:effectRef idx="3">
            <a:schemeClr val="accent1"/>
          </a:effectRef>
          <a:fontRef idx="minor">
            <a:schemeClr val="lt1"/>
          </a:fontRef>
        </p:style>
      </p:pic>
    </p:spTree>
    <p:extLst>
      <p:ext uri="{BB962C8B-B14F-4D97-AF65-F5344CB8AC3E}">
        <p14:creationId xmlns:p14="http://schemas.microsoft.com/office/powerpoint/2010/main" val="8718420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0D221FD-7389-0C4F-B543-C66B4E2CE1AA}"/>
              </a:ext>
            </a:extLst>
          </p:cNvPr>
          <p:cNvPicPr>
            <a:picLocks noChangeAspect="1"/>
          </p:cNvPicPr>
          <p:nvPr/>
        </p:nvPicPr>
        <p:blipFill>
          <a:blip r:embed="rId2"/>
          <a:stretch>
            <a:fillRect/>
          </a:stretch>
        </p:blipFill>
        <p:spPr>
          <a:xfrm>
            <a:off x="4833525" y="793999"/>
            <a:ext cx="2175393" cy="1447625"/>
          </a:xfrm>
          <a:prstGeom prst="rect">
            <a:avLst/>
          </a:prstGeom>
          <a:ln>
            <a:solidFill>
              <a:schemeClr val="accent1"/>
            </a:solidFill>
          </a:ln>
        </p:spPr>
      </p:pic>
      <p:pic>
        <p:nvPicPr>
          <p:cNvPr id="3" name="Picture 2">
            <a:extLst>
              <a:ext uri="{FF2B5EF4-FFF2-40B4-BE49-F238E27FC236}">
                <a16:creationId xmlns:a16="http://schemas.microsoft.com/office/drawing/2014/main" id="{24FC50A0-B0A1-F545-9C2C-A367E42074E6}"/>
              </a:ext>
            </a:extLst>
          </p:cNvPr>
          <p:cNvPicPr>
            <a:picLocks noChangeAspect="1"/>
          </p:cNvPicPr>
          <p:nvPr/>
        </p:nvPicPr>
        <p:blipFill>
          <a:blip r:embed="rId3"/>
          <a:stretch>
            <a:fillRect/>
          </a:stretch>
        </p:blipFill>
        <p:spPr>
          <a:xfrm>
            <a:off x="4833524" y="2835338"/>
            <a:ext cx="2175394" cy="1599123"/>
          </a:xfrm>
          <a:prstGeom prst="rect">
            <a:avLst/>
          </a:prstGeom>
          <a:ln>
            <a:solidFill>
              <a:schemeClr val="accent1"/>
            </a:solidFill>
          </a:ln>
        </p:spPr>
      </p:pic>
      <p:sp>
        <p:nvSpPr>
          <p:cNvPr id="64" name="Rounded Rectangle 63">
            <a:extLst>
              <a:ext uri="{FF2B5EF4-FFF2-40B4-BE49-F238E27FC236}">
                <a16:creationId xmlns:a16="http://schemas.microsoft.com/office/drawing/2014/main" id="{8A3EE3D1-9D1A-194A-B385-8589DE3DF49A}"/>
              </a:ext>
            </a:extLst>
          </p:cNvPr>
          <p:cNvSpPr/>
          <p:nvPr/>
        </p:nvSpPr>
        <p:spPr>
          <a:xfrm>
            <a:off x="5218776" y="4453220"/>
            <a:ext cx="1540799" cy="572663"/>
          </a:xfrm>
          <a:prstGeom prst="roundRect">
            <a:avLst/>
          </a:prstGeom>
          <a:solidFill>
            <a:schemeClr val="accent1">
              <a:lumMod val="75000"/>
            </a:schemeClr>
          </a:solidFill>
          <a:ln w="349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schemeClr val="tx1"/>
              </a:solidFill>
            </a:endParaRPr>
          </a:p>
        </p:txBody>
      </p:sp>
      <p:sp>
        <p:nvSpPr>
          <p:cNvPr id="65" name="Rectangle 64">
            <a:extLst>
              <a:ext uri="{FF2B5EF4-FFF2-40B4-BE49-F238E27FC236}">
                <a16:creationId xmlns:a16="http://schemas.microsoft.com/office/drawing/2014/main" id="{249D1642-4B1B-BC41-AE6E-672897AF3EB1}"/>
              </a:ext>
            </a:extLst>
          </p:cNvPr>
          <p:cNvSpPr/>
          <p:nvPr/>
        </p:nvSpPr>
        <p:spPr>
          <a:xfrm>
            <a:off x="5273655" y="4575549"/>
            <a:ext cx="1485920" cy="369332"/>
          </a:xfrm>
          <a:prstGeom prst="rect">
            <a:avLst/>
          </a:prstGeom>
        </p:spPr>
        <p:txBody>
          <a:bodyPr wrap="none">
            <a:spAutoFit/>
          </a:bodyPr>
          <a:lstStyle/>
          <a:p>
            <a:pPr lvl="0"/>
            <a:r>
              <a:rPr lang="en-US" b="1" dirty="0">
                <a:solidFill>
                  <a:schemeClr val="bg1"/>
                </a:solidFill>
              </a:rPr>
              <a:t>Configuration</a:t>
            </a:r>
          </a:p>
        </p:txBody>
      </p:sp>
      <p:sp>
        <p:nvSpPr>
          <p:cNvPr id="66" name="Rounded Rectangle 65">
            <a:extLst>
              <a:ext uri="{FF2B5EF4-FFF2-40B4-BE49-F238E27FC236}">
                <a16:creationId xmlns:a16="http://schemas.microsoft.com/office/drawing/2014/main" id="{44662B3D-9EC1-A94B-AE97-A8ED1F6B9890}"/>
              </a:ext>
            </a:extLst>
          </p:cNvPr>
          <p:cNvSpPr/>
          <p:nvPr/>
        </p:nvSpPr>
        <p:spPr>
          <a:xfrm>
            <a:off x="5189237" y="202577"/>
            <a:ext cx="1540799" cy="572663"/>
          </a:xfrm>
          <a:prstGeom prst="roundRect">
            <a:avLst/>
          </a:prstGeom>
          <a:solidFill>
            <a:schemeClr val="accent1">
              <a:lumMod val="75000"/>
            </a:schemeClr>
          </a:solidFill>
          <a:ln w="349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schemeClr val="tx1"/>
              </a:solidFill>
            </a:endParaRPr>
          </a:p>
        </p:txBody>
      </p:sp>
      <p:sp>
        <p:nvSpPr>
          <p:cNvPr id="67" name="Rectangle 66">
            <a:extLst>
              <a:ext uri="{FF2B5EF4-FFF2-40B4-BE49-F238E27FC236}">
                <a16:creationId xmlns:a16="http://schemas.microsoft.com/office/drawing/2014/main" id="{2EB3B234-A6CA-6844-9FDE-F744B13E8D3F}"/>
              </a:ext>
            </a:extLst>
          </p:cNvPr>
          <p:cNvSpPr/>
          <p:nvPr/>
        </p:nvSpPr>
        <p:spPr>
          <a:xfrm>
            <a:off x="5517790" y="293260"/>
            <a:ext cx="940707" cy="369332"/>
          </a:xfrm>
          <a:prstGeom prst="rect">
            <a:avLst/>
          </a:prstGeom>
        </p:spPr>
        <p:txBody>
          <a:bodyPr wrap="none">
            <a:spAutoFit/>
          </a:bodyPr>
          <a:lstStyle/>
          <a:p>
            <a:pPr lvl="0"/>
            <a:r>
              <a:rPr lang="en-US" b="1" dirty="0">
                <a:solidFill>
                  <a:schemeClr val="bg1"/>
                </a:solidFill>
              </a:rPr>
              <a:t>Listener</a:t>
            </a:r>
          </a:p>
        </p:txBody>
      </p:sp>
      <p:pic>
        <p:nvPicPr>
          <p:cNvPr id="68" name="Picture 67">
            <a:extLst>
              <a:ext uri="{FF2B5EF4-FFF2-40B4-BE49-F238E27FC236}">
                <a16:creationId xmlns:a16="http://schemas.microsoft.com/office/drawing/2014/main" id="{DF119F35-6FED-E744-8ECC-F37B049DE0F5}"/>
              </a:ext>
            </a:extLst>
          </p:cNvPr>
          <p:cNvPicPr>
            <a:picLocks noChangeAspect="1"/>
          </p:cNvPicPr>
          <p:nvPr/>
        </p:nvPicPr>
        <p:blipFill rotWithShape="1">
          <a:blip r:embed="rId4"/>
          <a:srcRect l="17594" t="10439" r="14400" b="10895"/>
          <a:stretch/>
        </p:blipFill>
        <p:spPr>
          <a:xfrm>
            <a:off x="3427803" y="5054407"/>
            <a:ext cx="912721" cy="1055805"/>
          </a:xfrm>
          <a:prstGeom prst="rect">
            <a:avLst/>
          </a:prstGeom>
        </p:spPr>
      </p:pic>
      <p:pic>
        <p:nvPicPr>
          <p:cNvPr id="69" name="Picture 68">
            <a:extLst>
              <a:ext uri="{FF2B5EF4-FFF2-40B4-BE49-F238E27FC236}">
                <a16:creationId xmlns:a16="http://schemas.microsoft.com/office/drawing/2014/main" id="{82995641-A96F-A443-81A6-DEEF850B99F5}"/>
              </a:ext>
            </a:extLst>
          </p:cNvPr>
          <p:cNvPicPr>
            <a:picLocks noChangeAspect="1"/>
          </p:cNvPicPr>
          <p:nvPr/>
        </p:nvPicPr>
        <p:blipFill rotWithShape="1">
          <a:blip r:embed="rId4"/>
          <a:srcRect l="17594" t="10439" r="14400" b="10895"/>
          <a:stretch/>
        </p:blipFill>
        <p:spPr>
          <a:xfrm>
            <a:off x="5008500" y="5041126"/>
            <a:ext cx="912721" cy="1055805"/>
          </a:xfrm>
          <a:prstGeom prst="rect">
            <a:avLst/>
          </a:prstGeom>
        </p:spPr>
      </p:pic>
      <p:pic>
        <p:nvPicPr>
          <p:cNvPr id="70" name="Picture 69">
            <a:extLst>
              <a:ext uri="{FF2B5EF4-FFF2-40B4-BE49-F238E27FC236}">
                <a16:creationId xmlns:a16="http://schemas.microsoft.com/office/drawing/2014/main" id="{4F1A71B6-F04E-F746-88E0-3A336853B5F3}"/>
              </a:ext>
            </a:extLst>
          </p:cNvPr>
          <p:cNvPicPr>
            <a:picLocks noChangeAspect="1"/>
          </p:cNvPicPr>
          <p:nvPr/>
        </p:nvPicPr>
        <p:blipFill rotWithShape="1">
          <a:blip r:embed="rId4"/>
          <a:srcRect l="17594" t="10439" r="14400" b="10895"/>
          <a:stretch/>
        </p:blipFill>
        <p:spPr>
          <a:xfrm>
            <a:off x="6572783" y="5054402"/>
            <a:ext cx="912721" cy="1055805"/>
          </a:xfrm>
          <a:prstGeom prst="rect">
            <a:avLst/>
          </a:prstGeom>
        </p:spPr>
      </p:pic>
      <p:pic>
        <p:nvPicPr>
          <p:cNvPr id="72" name="Picture 71">
            <a:extLst>
              <a:ext uri="{FF2B5EF4-FFF2-40B4-BE49-F238E27FC236}">
                <a16:creationId xmlns:a16="http://schemas.microsoft.com/office/drawing/2014/main" id="{5564640B-6D17-1B43-8B34-F972750E0B5C}"/>
              </a:ext>
            </a:extLst>
          </p:cNvPr>
          <p:cNvPicPr>
            <a:picLocks noChangeAspect="1"/>
          </p:cNvPicPr>
          <p:nvPr/>
        </p:nvPicPr>
        <p:blipFill>
          <a:blip r:embed="rId5">
            <a:duotone>
              <a:schemeClr val="accent1">
                <a:shade val="45000"/>
                <a:satMod val="135000"/>
              </a:schemeClr>
              <a:prstClr val="white"/>
            </a:duotone>
          </a:blip>
          <a:stretch>
            <a:fillRect/>
          </a:stretch>
        </p:blipFill>
        <p:spPr>
          <a:xfrm>
            <a:off x="1559098" y="556876"/>
            <a:ext cx="1678521" cy="1214385"/>
          </a:xfrm>
          <a:prstGeom prst="rect">
            <a:avLst/>
          </a:prstGeom>
        </p:spPr>
      </p:pic>
      <p:sp>
        <p:nvSpPr>
          <p:cNvPr id="73" name="TextBox 72">
            <a:extLst>
              <a:ext uri="{FF2B5EF4-FFF2-40B4-BE49-F238E27FC236}">
                <a16:creationId xmlns:a16="http://schemas.microsoft.com/office/drawing/2014/main" id="{51BA1248-6CF9-9647-A184-56A5D015D8C5}"/>
              </a:ext>
            </a:extLst>
          </p:cNvPr>
          <p:cNvSpPr txBox="1"/>
          <p:nvPr/>
        </p:nvSpPr>
        <p:spPr>
          <a:xfrm>
            <a:off x="1909002" y="1401929"/>
            <a:ext cx="623889" cy="369332"/>
          </a:xfrm>
          <a:prstGeom prst="rect">
            <a:avLst/>
          </a:prstGeom>
          <a:noFill/>
        </p:spPr>
        <p:txBody>
          <a:bodyPr wrap="none" rtlCol="0">
            <a:spAutoFit/>
          </a:bodyPr>
          <a:lstStyle/>
          <a:p>
            <a:r>
              <a:rPr lang="tr-TR" b="1" dirty="0"/>
              <a:t>User</a:t>
            </a:r>
          </a:p>
        </p:txBody>
      </p:sp>
      <p:pic>
        <p:nvPicPr>
          <p:cNvPr id="74" name="Picture 73">
            <a:extLst>
              <a:ext uri="{FF2B5EF4-FFF2-40B4-BE49-F238E27FC236}">
                <a16:creationId xmlns:a16="http://schemas.microsoft.com/office/drawing/2014/main" id="{0E43E517-0C99-A241-8053-50CD1D083C7E}"/>
              </a:ext>
            </a:extLst>
          </p:cNvPr>
          <p:cNvPicPr>
            <a:picLocks noChangeAspect="1"/>
          </p:cNvPicPr>
          <p:nvPr/>
        </p:nvPicPr>
        <p:blipFill>
          <a:blip r:embed="rId6">
            <a:grayscl/>
          </a:blip>
          <a:stretch>
            <a:fillRect/>
          </a:stretch>
        </p:blipFill>
        <p:spPr>
          <a:xfrm rot="5400000">
            <a:off x="5540814" y="2237359"/>
            <a:ext cx="609640" cy="655689"/>
          </a:xfrm>
          <a:prstGeom prst="rect">
            <a:avLst/>
          </a:prstGeom>
        </p:spPr>
      </p:pic>
      <p:sp>
        <p:nvSpPr>
          <p:cNvPr id="13" name="Right Arrow 12">
            <a:extLst>
              <a:ext uri="{FF2B5EF4-FFF2-40B4-BE49-F238E27FC236}">
                <a16:creationId xmlns:a16="http://schemas.microsoft.com/office/drawing/2014/main" id="{3FE40D49-D6A5-5E4B-B80A-910450D36DCF}"/>
              </a:ext>
            </a:extLst>
          </p:cNvPr>
          <p:cNvSpPr/>
          <p:nvPr/>
        </p:nvSpPr>
        <p:spPr>
          <a:xfrm>
            <a:off x="3427803" y="964450"/>
            <a:ext cx="1169911" cy="80681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err="1"/>
              <a:t>request</a:t>
            </a:r>
            <a:endParaRPr lang="tr-TR" dirty="0"/>
          </a:p>
        </p:txBody>
      </p:sp>
      <p:sp>
        <p:nvSpPr>
          <p:cNvPr id="16" name="TextBox 15">
            <a:extLst>
              <a:ext uri="{FF2B5EF4-FFF2-40B4-BE49-F238E27FC236}">
                <a16:creationId xmlns:a16="http://schemas.microsoft.com/office/drawing/2014/main" id="{E6584480-4D6B-0A4D-AE27-7A8295F0E494}"/>
              </a:ext>
            </a:extLst>
          </p:cNvPr>
          <p:cNvSpPr txBox="1"/>
          <p:nvPr/>
        </p:nvSpPr>
        <p:spPr>
          <a:xfrm>
            <a:off x="-24042" y="3794069"/>
            <a:ext cx="1830950" cy="830997"/>
          </a:xfrm>
          <a:prstGeom prst="rect">
            <a:avLst/>
          </a:prstGeom>
          <a:noFill/>
        </p:spPr>
        <p:txBody>
          <a:bodyPr wrap="none" rtlCol="0">
            <a:spAutoFit/>
          </a:bodyPr>
          <a:lstStyle/>
          <a:p>
            <a:r>
              <a:rPr lang="tr-TR" sz="2400" dirty="0" err="1"/>
              <a:t>Health</a:t>
            </a:r>
            <a:r>
              <a:rPr lang="tr-TR" sz="2400" dirty="0"/>
              <a:t> </a:t>
            </a:r>
            <a:r>
              <a:rPr lang="tr-TR" sz="2400" dirty="0" err="1"/>
              <a:t>Check</a:t>
            </a:r>
            <a:endParaRPr lang="tr-TR" sz="2400" dirty="0"/>
          </a:p>
          <a:p>
            <a:r>
              <a:rPr lang="tr-TR" sz="2400" dirty="0"/>
              <a:t> </a:t>
            </a:r>
          </a:p>
        </p:txBody>
      </p:sp>
      <p:sp>
        <p:nvSpPr>
          <p:cNvPr id="20" name="TextBox 19">
            <a:extLst>
              <a:ext uri="{FF2B5EF4-FFF2-40B4-BE49-F238E27FC236}">
                <a16:creationId xmlns:a16="http://schemas.microsoft.com/office/drawing/2014/main" id="{CA518B4C-CAAD-9B4A-82D8-58EF089C1A8A}"/>
              </a:ext>
            </a:extLst>
          </p:cNvPr>
          <p:cNvSpPr txBox="1"/>
          <p:nvPr/>
        </p:nvSpPr>
        <p:spPr>
          <a:xfrm>
            <a:off x="0" y="2408359"/>
            <a:ext cx="3381548" cy="461665"/>
          </a:xfrm>
          <a:prstGeom prst="rect">
            <a:avLst/>
          </a:prstGeom>
          <a:noFill/>
        </p:spPr>
        <p:txBody>
          <a:bodyPr wrap="square" rtlCol="0">
            <a:spAutoFit/>
          </a:bodyPr>
          <a:lstStyle/>
          <a:p>
            <a:r>
              <a:rPr lang="tr-TR" sz="2400" dirty="0" err="1"/>
              <a:t>Sequence</a:t>
            </a:r>
            <a:r>
              <a:rPr lang="tr-TR" sz="2400" dirty="0"/>
              <a:t>: </a:t>
            </a:r>
            <a:r>
              <a:rPr lang="tr-TR" sz="2400" b="1" dirty="0" err="1"/>
              <a:t>Round</a:t>
            </a:r>
            <a:r>
              <a:rPr lang="tr-TR" sz="2400" b="1" dirty="0"/>
              <a:t> </a:t>
            </a:r>
            <a:r>
              <a:rPr lang="tr-TR" sz="2400" b="1" dirty="0" err="1"/>
              <a:t>Robin</a:t>
            </a:r>
            <a:r>
              <a:rPr lang="tr-TR" sz="2400" dirty="0"/>
              <a:t> </a:t>
            </a:r>
          </a:p>
        </p:txBody>
      </p:sp>
      <p:sp>
        <p:nvSpPr>
          <p:cNvPr id="23" name="TextBox 22">
            <a:extLst>
              <a:ext uri="{FF2B5EF4-FFF2-40B4-BE49-F238E27FC236}">
                <a16:creationId xmlns:a16="http://schemas.microsoft.com/office/drawing/2014/main" id="{0AF85D14-60AF-5D4A-8E7A-B42D7AD7FA91}"/>
              </a:ext>
            </a:extLst>
          </p:cNvPr>
          <p:cNvSpPr txBox="1"/>
          <p:nvPr/>
        </p:nvSpPr>
        <p:spPr>
          <a:xfrm>
            <a:off x="-38717" y="5375536"/>
            <a:ext cx="2981907" cy="523220"/>
          </a:xfrm>
          <a:prstGeom prst="rect">
            <a:avLst/>
          </a:prstGeom>
          <a:noFill/>
        </p:spPr>
        <p:txBody>
          <a:bodyPr wrap="none" rtlCol="0">
            <a:spAutoFit/>
          </a:bodyPr>
          <a:lstStyle/>
          <a:p>
            <a:r>
              <a:rPr lang="tr-TR" sz="2800" dirty="0" err="1"/>
              <a:t>Assign</a:t>
            </a:r>
            <a:r>
              <a:rPr lang="tr-TR" sz="2800" dirty="0"/>
              <a:t> DNS name:  </a:t>
            </a:r>
          </a:p>
        </p:txBody>
      </p:sp>
      <p:pic>
        <p:nvPicPr>
          <p:cNvPr id="76" name="Picture 75">
            <a:extLst>
              <a:ext uri="{FF2B5EF4-FFF2-40B4-BE49-F238E27FC236}">
                <a16:creationId xmlns:a16="http://schemas.microsoft.com/office/drawing/2014/main" id="{1040D008-724D-064C-987D-403BAB6E634A}"/>
              </a:ext>
            </a:extLst>
          </p:cNvPr>
          <p:cNvPicPr>
            <a:picLocks noChangeAspect="1"/>
          </p:cNvPicPr>
          <p:nvPr/>
        </p:nvPicPr>
        <p:blipFill>
          <a:blip r:embed="rId7"/>
          <a:stretch>
            <a:fillRect/>
          </a:stretch>
        </p:blipFill>
        <p:spPr>
          <a:xfrm>
            <a:off x="1806908" y="3596305"/>
            <a:ext cx="1490980" cy="1116796"/>
          </a:xfrm>
          <a:prstGeom prst="rect">
            <a:avLst/>
          </a:prstGeom>
        </p:spPr>
      </p:pic>
      <p:sp>
        <p:nvSpPr>
          <p:cNvPr id="77" name="TextBox 76">
            <a:extLst>
              <a:ext uri="{FF2B5EF4-FFF2-40B4-BE49-F238E27FC236}">
                <a16:creationId xmlns:a16="http://schemas.microsoft.com/office/drawing/2014/main" id="{FF04E91F-D412-E841-B8AF-F90CE0B01F36}"/>
              </a:ext>
            </a:extLst>
          </p:cNvPr>
          <p:cNvSpPr txBox="1"/>
          <p:nvPr/>
        </p:nvSpPr>
        <p:spPr>
          <a:xfrm>
            <a:off x="6786045" y="4575549"/>
            <a:ext cx="2087431" cy="369332"/>
          </a:xfrm>
          <a:prstGeom prst="rect">
            <a:avLst/>
          </a:prstGeom>
          <a:noFill/>
        </p:spPr>
        <p:txBody>
          <a:bodyPr wrap="none" rtlCol="0">
            <a:spAutoFit/>
          </a:bodyPr>
          <a:lstStyle/>
          <a:p>
            <a:r>
              <a:rPr lang="tr-TR" dirty="0" err="1"/>
              <a:t>Choose</a:t>
            </a:r>
            <a:r>
              <a:rPr lang="tr-TR" dirty="0"/>
              <a:t> </a:t>
            </a:r>
            <a:r>
              <a:rPr lang="tr-TR" dirty="0" err="1"/>
              <a:t>one</a:t>
            </a:r>
            <a:r>
              <a:rPr lang="tr-TR" dirty="0"/>
              <a:t> of </a:t>
            </a:r>
            <a:r>
              <a:rPr lang="tr-TR" dirty="0" err="1"/>
              <a:t>them</a:t>
            </a:r>
            <a:endParaRPr lang="tr-TR" dirty="0"/>
          </a:p>
        </p:txBody>
      </p:sp>
      <p:sp>
        <p:nvSpPr>
          <p:cNvPr id="80" name="TextBox 79">
            <a:extLst>
              <a:ext uri="{FF2B5EF4-FFF2-40B4-BE49-F238E27FC236}">
                <a16:creationId xmlns:a16="http://schemas.microsoft.com/office/drawing/2014/main" id="{280FDDE2-2250-8247-B26B-97BAEA6CF87A}"/>
              </a:ext>
            </a:extLst>
          </p:cNvPr>
          <p:cNvSpPr txBox="1"/>
          <p:nvPr/>
        </p:nvSpPr>
        <p:spPr>
          <a:xfrm>
            <a:off x="3150140" y="6347540"/>
            <a:ext cx="8584442" cy="369332"/>
          </a:xfrm>
          <a:prstGeom prst="rect">
            <a:avLst/>
          </a:prstGeom>
          <a:noFill/>
        </p:spPr>
        <p:txBody>
          <a:bodyPr wrap="square" rtlCol="0">
            <a:spAutoFit/>
          </a:bodyPr>
          <a:lstStyle/>
          <a:p>
            <a:r>
              <a:rPr lang="tr-TR" dirty="0"/>
              <a:t>DNS of ELB             DNS of ELB         DNS of ELB</a:t>
            </a:r>
          </a:p>
        </p:txBody>
      </p:sp>
      <p:sp>
        <p:nvSpPr>
          <p:cNvPr id="84" name="TextBox 83">
            <a:extLst>
              <a:ext uri="{FF2B5EF4-FFF2-40B4-BE49-F238E27FC236}">
                <a16:creationId xmlns:a16="http://schemas.microsoft.com/office/drawing/2014/main" id="{E2827865-FC1C-A34B-B850-991A444F6620}"/>
              </a:ext>
            </a:extLst>
          </p:cNvPr>
          <p:cNvSpPr txBox="1"/>
          <p:nvPr/>
        </p:nvSpPr>
        <p:spPr>
          <a:xfrm>
            <a:off x="1206756" y="2782665"/>
            <a:ext cx="3866067" cy="830997"/>
          </a:xfrm>
          <a:prstGeom prst="rect">
            <a:avLst/>
          </a:prstGeom>
          <a:noFill/>
        </p:spPr>
        <p:txBody>
          <a:bodyPr wrap="square" rtlCol="0">
            <a:spAutoFit/>
          </a:bodyPr>
          <a:lstStyle/>
          <a:p>
            <a:r>
              <a:rPr lang="tr-TR" sz="2400" b="1" dirty="0" err="1"/>
              <a:t>Least</a:t>
            </a:r>
            <a:r>
              <a:rPr lang="tr-TR" sz="2400" b="1" dirty="0"/>
              <a:t> </a:t>
            </a:r>
            <a:r>
              <a:rPr lang="tr-TR" sz="2400" b="1" dirty="0" err="1"/>
              <a:t>Outstanding</a:t>
            </a:r>
            <a:r>
              <a:rPr lang="tr-TR" sz="2400" b="1" dirty="0"/>
              <a:t> </a:t>
            </a:r>
            <a:r>
              <a:rPr lang="tr-TR" sz="2400" b="1" dirty="0" err="1"/>
              <a:t>Requests</a:t>
            </a:r>
            <a:endParaRPr lang="tr-TR" sz="2400" b="1" dirty="0"/>
          </a:p>
          <a:p>
            <a:endParaRPr lang="tr-TR" sz="2400" dirty="0"/>
          </a:p>
        </p:txBody>
      </p:sp>
      <p:sp>
        <p:nvSpPr>
          <p:cNvPr id="85" name="TextBox 84">
            <a:extLst>
              <a:ext uri="{FF2B5EF4-FFF2-40B4-BE49-F238E27FC236}">
                <a16:creationId xmlns:a16="http://schemas.microsoft.com/office/drawing/2014/main" id="{222B91D4-298B-3740-BE8A-FED1A771570A}"/>
              </a:ext>
            </a:extLst>
          </p:cNvPr>
          <p:cNvSpPr txBox="1"/>
          <p:nvPr/>
        </p:nvSpPr>
        <p:spPr>
          <a:xfrm>
            <a:off x="3613211" y="6030932"/>
            <a:ext cx="526106" cy="369332"/>
          </a:xfrm>
          <a:prstGeom prst="rect">
            <a:avLst/>
          </a:prstGeom>
          <a:noFill/>
        </p:spPr>
        <p:txBody>
          <a:bodyPr wrap="none" rtlCol="0">
            <a:spAutoFit/>
          </a:bodyPr>
          <a:lstStyle/>
          <a:p>
            <a:r>
              <a:rPr lang="tr-TR" dirty="0" err="1"/>
              <a:t>Ip:x</a:t>
            </a:r>
            <a:endParaRPr lang="tr-TR" dirty="0"/>
          </a:p>
        </p:txBody>
      </p:sp>
      <p:sp>
        <p:nvSpPr>
          <p:cNvPr id="86" name="TextBox 85">
            <a:extLst>
              <a:ext uri="{FF2B5EF4-FFF2-40B4-BE49-F238E27FC236}">
                <a16:creationId xmlns:a16="http://schemas.microsoft.com/office/drawing/2014/main" id="{CA3F5BD4-0E29-F746-8FCC-154440A9C253}"/>
              </a:ext>
            </a:extLst>
          </p:cNvPr>
          <p:cNvSpPr txBox="1"/>
          <p:nvPr/>
        </p:nvSpPr>
        <p:spPr>
          <a:xfrm>
            <a:off x="5179635" y="6035358"/>
            <a:ext cx="530915" cy="369332"/>
          </a:xfrm>
          <a:prstGeom prst="rect">
            <a:avLst/>
          </a:prstGeom>
          <a:noFill/>
        </p:spPr>
        <p:txBody>
          <a:bodyPr wrap="none" rtlCol="0">
            <a:spAutoFit/>
          </a:bodyPr>
          <a:lstStyle/>
          <a:p>
            <a:r>
              <a:rPr lang="tr-TR" dirty="0" err="1"/>
              <a:t>Ip:y</a:t>
            </a:r>
            <a:endParaRPr lang="tr-TR" dirty="0"/>
          </a:p>
        </p:txBody>
      </p:sp>
      <p:sp>
        <p:nvSpPr>
          <p:cNvPr id="87" name="TextBox 86">
            <a:extLst>
              <a:ext uri="{FF2B5EF4-FFF2-40B4-BE49-F238E27FC236}">
                <a16:creationId xmlns:a16="http://schemas.microsoft.com/office/drawing/2014/main" id="{E37FD630-3F47-F94B-BD1B-3F0079BD71F4}"/>
              </a:ext>
            </a:extLst>
          </p:cNvPr>
          <p:cNvSpPr txBox="1"/>
          <p:nvPr/>
        </p:nvSpPr>
        <p:spPr>
          <a:xfrm>
            <a:off x="6750868" y="6046363"/>
            <a:ext cx="518091" cy="369332"/>
          </a:xfrm>
          <a:prstGeom prst="rect">
            <a:avLst/>
          </a:prstGeom>
          <a:noFill/>
        </p:spPr>
        <p:txBody>
          <a:bodyPr wrap="none" rtlCol="0">
            <a:spAutoFit/>
          </a:bodyPr>
          <a:lstStyle/>
          <a:p>
            <a:r>
              <a:rPr lang="tr-TR" dirty="0" err="1"/>
              <a:t>Ip:z</a:t>
            </a:r>
            <a:endParaRPr lang="tr-TR" dirty="0"/>
          </a:p>
        </p:txBody>
      </p:sp>
    </p:spTree>
    <p:extLst>
      <p:ext uri="{BB962C8B-B14F-4D97-AF65-F5344CB8AC3E}">
        <p14:creationId xmlns:p14="http://schemas.microsoft.com/office/powerpoint/2010/main" val="40334405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E6584480-4D6B-0A4D-AE27-7A8295F0E494}"/>
              </a:ext>
            </a:extLst>
          </p:cNvPr>
          <p:cNvSpPr txBox="1"/>
          <p:nvPr/>
        </p:nvSpPr>
        <p:spPr>
          <a:xfrm>
            <a:off x="7584111" y="4572922"/>
            <a:ext cx="1422184" cy="646331"/>
          </a:xfrm>
          <a:prstGeom prst="rect">
            <a:avLst/>
          </a:prstGeom>
          <a:noFill/>
        </p:spPr>
        <p:txBody>
          <a:bodyPr wrap="none" rtlCol="0">
            <a:spAutoFit/>
          </a:bodyPr>
          <a:lstStyle/>
          <a:p>
            <a:r>
              <a:rPr lang="tr-TR" dirty="0" err="1"/>
              <a:t>Health</a:t>
            </a:r>
            <a:r>
              <a:rPr lang="tr-TR" dirty="0"/>
              <a:t> </a:t>
            </a:r>
            <a:r>
              <a:rPr lang="tr-TR" dirty="0" err="1"/>
              <a:t>Check</a:t>
            </a:r>
            <a:endParaRPr lang="tr-TR" dirty="0"/>
          </a:p>
          <a:p>
            <a:r>
              <a:rPr lang="tr-TR" dirty="0"/>
              <a:t> </a:t>
            </a:r>
          </a:p>
        </p:txBody>
      </p:sp>
      <p:sp>
        <p:nvSpPr>
          <p:cNvPr id="20" name="TextBox 19">
            <a:extLst>
              <a:ext uri="{FF2B5EF4-FFF2-40B4-BE49-F238E27FC236}">
                <a16:creationId xmlns:a16="http://schemas.microsoft.com/office/drawing/2014/main" id="{CA518B4C-CAAD-9B4A-82D8-58EF089C1A8A}"/>
              </a:ext>
            </a:extLst>
          </p:cNvPr>
          <p:cNvSpPr txBox="1"/>
          <p:nvPr/>
        </p:nvSpPr>
        <p:spPr>
          <a:xfrm>
            <a:off x="7584111" y="2563914"/>
            <a:ext cx="3381548" cy="369332"/>
          </a:xfrm>
          <a:prstGeom prst="rect">
            <a:avLst/>
          </a:prstGeom>
          <a:noFill/>
        </p:spPr>
        <p:txBody>
          <a:bodyPr wrap="square" rtlCol="0">
            <a:spAutoFit/>
          </a:bodyPr>
          <a:lstStyle/>
          <a:p>
            <a:r>
              <a:rPr lang="tr-TR" dirty="0" err="1"/>
              <a:t>Sequence</a:t>
            </a:r>
            <a:r>
              <a:rPr lang="tr-TR" dirty="0"/>
              <a:t>: </a:t>
            </a:r>
            <a:r>
              <a:rPr lang="tr-TR" b="1" dirty="0" err="1"/>
              <a:t>Round</a:t>
            </a:r>
            <a:r>
              <a:rPr lang="tr-TR" b="1" dirty="0"/>
              <a:t> </a:t>
            </a:r>
            <a:r>
              <a:rPr lang="tr-TR" b="1" dirty="0" err="1"/>
              <a:t>Robin</a:t>
            </a:r>
            <a:r>
              <a:rPr lang="tr-TR" dirty="0"/>
              <a:t> </a:t>
            </a:r>
          </a:p>
        </p:txBody>
      </p:sp>
      <p:sp>
        <p:nvSpPr>
          <p:cNvPr id="23" name="TextBox 22">
            <a:extLst>
              <a:ext uri="{FF2B5EF4-FFF2-40B4-BE49-F238E27FC236}">
                <a16:creationId xmlns:a16="http://schemas.microsoft.com/office/drawing/2014/main" id="{0AF85D14-60AF-5D4A-8E7A-B42D7AD7FA91}"/>
              </a:ext>
            </a:extLst>
          </p:cNvPr>
          <p:cNvSpPr txBox="1"/>
          <p:nvPr/>
        </p:nvSpPr>
        <p:spPr>
          <a:xfrm>
            <a:off x="7584111" y="3626277"/>
            <a:ext cx="1335622" cy="369332"/>
          </a:xfrm>
          <a:prstGeom prst="rect">
            <a:avLst/>
          </a:prstGeom>
          <a:noFill/>
        </p:spPr>
        <p:txBody>
          <a:bodyPr wrap="none" rtlCol="0">
            <a:spAutoFit/>
          </a:bodyPr>
          <a:lstStyle/>
          <a:p>
            <a:r>
              <a:rPr lang="tr-TR" dirty="0"/>
              <a:t>DNS name:  </a:t>
            </a:r>
          </a:p>
        </p:txBody>
      </p:sp>
      <p:sp>
        <p:nvSpPr>
          <p:cNvPr id="75" name="TextBox 74">
            <a:extLst>
              <a:ext uri="{FF2B5EF4-FFF2-40B4-BE49-F238E27FC236}">
                <a16:creationId xmlns:a16="http://schemas.microsoft.com/office/drawing/2014/main" id="{72322A9D-5624-B645-B126-1E30B230CF40}"/>
              </a:ext>
            </a:extLst>
          </p:cNvPr>
          <p:cNvSpPr txBox="1"/>
          <p:nvPr/>
        </p:nvSpPr>
        <p:spPr>
          <a:xfrm>
            <a:off x="2056183" y="2119356"/>
            <a:ext cx="4166140" cy="3046988"/>
          </a:xfrm>
          <a:prstGeom prst="rect">
            <a:avLst/>
          </a:prstGeom>
          <a:noFill/>
        </p:spPr>
        <p:txBody>
          <a:bodyPr wrap="square" rtlCol="0">
            <a:spAutoFit/>
          </a:bodyPr>
          <a:lstStyle/>
          <a:p>
            <a:r>
              <a:rPr lang="tr-TR" sz="2400" dirty="0"/>
              <a:t>     </a:t>
            </a:r>
            <a:r>
              <a:rPr lang="tr-TR" sz="2400" dirty="0" err="1">
                <a:solidFill>
                  <a:srgbClr val="FF0000"/>
                </a:solidFill>
              </a:rPr>
              <a:t>Remaning</a:t>
            </a:r>
            <a:r>
              <a:rPr lang="tr-TR" sz="2400" dirty="0">
                <a:solidFill>
                  <a:srgbClr val="FF0000"/>
                </a:solidFill>
              </a:rPr>
              <a:t> </a:t>
            </a:r>
            <a:r>
              <a:rPr lang="tr-TR" sz="2400" dirty="0" err="1">
                <a:solidFill>
                  <a:srgbClr val="FF0000"/>
                </a:solidFill>
              </a:rPr>
              <a:t>Problems</a:t>
            </a:r>
            <a:endParaRPr lang="tr-TR" sz="2400" dirty="0">
              <a:solidFill>
                <a:srgbClr val="FF0000"/>
              </a:solidFill>
            </a:endParaRPr>
          </a:p>
          <a:p>
            <a:r>
              <a:rPr lang="tr-TR" sz="2400" dirty="0" err="1"/>
              <a:t>Manage</a:t>
            </a:r>
            <a:r>
              <a:rPr lang="tr-TR" sz="2400" dirty="0"/>
              <a:t> </a:t>
            </a:r>
            <a:r>
              <a:rPr lang="tr-TR" sz="2400" dirty="0" err="1"/>
              <a:t>the</a:t>
            </a:r>
            <a:r>
              <a:rPr lang="tr-TR" sz="2400" dirty="0"/>
              <a:t> </a:t>
            </a:r>
            <a:r>
              <a:rPr lang="tr-TR" sz="2400" dirty="0" err="1"/>
              <a:t>squence</a:t>
            </a:r>
            <a:r>
              <a:rPr lang="tr-TR" sz="2400" dirty="0"/>
              <a:t> of </a:t>
            </a:r>
            <a:r>
              <a:rPr lang="tr-TR" sz="2400" dirty="0" err="1"/>
              <a:t>instance</a:t>
            </a:r>
            <a:endParaRPr lang="tr-TR" sz="2400" dirty="0"/>
          </a:p>
          <a:p>
            <a:pPr marL="342900" indent="-342900">
              <a:buAutoNum type="arabicPeriod" startAt="2"/>
            </a:pPr>
            <a:endParaRPr lang="tr-TR" sz="2400" dirty="0"/>
          </a:p>
          <a:p>
            <a:r>
              <a:rPr lang="tr-TR" sz="2400" dirty="0" err="1"/>
              <a:t>Which</a:t>
            </a:r>
            <a:r>
              <a:rPr lang="tr-TR" sz="2400" dirty="0"/>
              <a:t> IP (</a:t>
            </a:r>
            <a:r>
              <a:rPr lang="tr-TR" sz="2400" dirty="0" err="1"/>
              <a:t>instance</a:t>
            </a:r>
            <a:r>
              <a:rPr lang="tr-TR" sz="2400" dirty="0"/>
              <a:t>) </a:t>
            </a:r>
            <a:r>
              <a:rPr lang="tr-TR" sz="2400" dirty="0" err="1"/>
              <a:t>will</a:t>
            </a:r>
            <a:r>
              <a:rPr lang="tr-TR" sz="2400" dirty="0"/>
              <a:t> </a:t>
            </a:r>
            <a:r>
              <a:rPr lang="tr-TR" sz="2400" dirty="0" err="1"/>
              <a:t>we</a:t>
            </a:r>
            <a:r>
              <a:rPr lang="tr-TR" sz="2400" dirty="0"/>
              <a:t> </a:t>
            </a:r>
            <a:r>
              <a:rPr lang="tr-TR" sz="2400" dirty="0" err="1"/>
              <a:t>browse</a:t>
            </a:r>
            <a:r>
              <a:rPr lang="tr-TR" sz="2400" dirty="0"/>
              <a:t> on </a:t>
            </a:r>
            <a:r>
              <a:rPr lang="tr-TR" sz="2400" dirty="0" err="1"/>
              <a:t>Public</a:t>
            </a:r>
            <a:r>
              <a:rPr lang="tr-TR" sz="2400" dirty="0"/>
              <a:t> Internet</a:t>
            </a:r>
          </a:p>
          <a:p>
            <a:endParaRPr lang="tr-TR" sz="2400" dirty="0"/>
          </a:p>
          <a:p>
            <a:r>
              <a:rPr lang="tr-TR" sz="2400" dirty="0"/>
              <a:t>Is </a:t>
            </a:r>
            <a:r>
              <a:rPr lang="tr-TR" sz="2400" dirty="0" err="1"/>
              <a:t>the</a:t>
            </a:r>
            <a:r>
              <a:rPr lang="tr-TR" sz="2400" dirty="0"/>
              <a:t> </a:t>
            </a:r>
            <a:r>
              <a:rPr lang="tr-TR" sz="2400" dirty="0" err="1"/>
              <a:t>instance</a:t>
            </a:r>
            <a:r>
              <a:rPr lang="tr-TR" sz="2400" dirty="0"/>
              <a:t> </a:t>
            </a:r>
            <a:r>
              <a:rPr lang="tr-TR" sz="2400" dirty="0" err="1"/>
              <a:t>healthy</a:t>
            </a:r>
            <a:r>
              <a:rPr lang="tr-TR" sz="2400" dirty="0"/>
              <a:t> </a:t>
            </a:r>
            <a:r>
              <a:rPr lang="tr-TR" sz="2400" dirty="0" err="1"/>
              <a:t>now</a:t>
            </a:r>
            <a:r>
              <a:rPr lang="tr-TR" sz="2400" dirty="0"/>
              <a:t>.</a:t>
            </a:r>
          </a:p>
        </p:txBody>
      </p:sp>
      <p:pic>
        <p:nvPicPr>
          <p:cNvPr id="76" name="Picture 75">
            <a:extLst>
              <a:ext uri="{FF2B5EF4-FFF2-40B4-BE49-F238E27FC236}">
                <a16:creationId xmlns:a16="http://schemas.microsoft.com/office/drawing/2014/main" id="{1040D008-724D-064C-987D-403BAB6E634A}"/>
              </a:ext>
            </a:extLst>
          </p:cNvPr>
          <p:cNvPicPr>
            <a:picLocks noChangeAspect="1"/>
          </p:cNvPicPr>
          <p:nvPr/>
        </p:nvPicPr>
        <p:blipFill>
          <a:blip r:embed="rId2"/>
          <a:stretch>
            <a:fillRect/>
          </a:stretch>
        </p:blipFill>
        <p:spPr>
          <a:xfrm>
            <a:off x="8870664" y="4337689"/>
            <a:ext cx="1490980" cy="1116796"/>
          </a:xfrm>
          <a:prstGeom prst="rect">
            <a:avLst/>
          </a:prstGeom>
        </p:spPr>
      </p:pic>
      <p:sp>
        <p:nvSpPr>
          <p:cNvPr id="84" name="TextBox 83">
            <a:extLst>
              <a:ext uri="{FF2B5EF4-FFF2-40B4-BE49-F238E27FC236}">
                <a16:creationId xmlns:a16="http://schemas.microsoft.com/office/drawing/2014/main" id="{E2827865-FC1C-A34B-B850-991A444F6620}"/>
              </a:ext>
            </a:extLst>
          </p:cNvPr>
          <p:cNvSpPr txBox="1"/>
          <p:nvPr/>
        </p:nvSpPr>
        <p:spPr>
          <a:xfrm>
            <a:off x="8622646" y="2929379"/>
            <a:ext cx="2825902" cy="646331"/>
          </a:xfrm>
          <a:prstGeom prst="rect">
            <a:avLst/>
          </a:prstGeom>
          <a:noFill/>
        </p:spPr>
        <p:txBody>
          <a:bodyPr wrap="none" rtlCol="0">
            <a:spAutoFit/>
          </a:bodyPr>
          <a:lstStyle/>
          <a:p>
            <a:r>
              <a:rPr lang="tr-TR" b="1" dirty="0" err="1"/>
              <a:t>Least</a:t>
            </a:r>
            <a:r>
              <a:rPr lang="tr-TR" b="1" dirty="0"/>
              <a:t> </a:t>
            </a:r>
            <a:r>
              <a:rPr lang="tr-TR" b="1" dirty="0" err="1"/>
              <a:t>Outstanding</a:t>
            </a:r>
            <a:r>
              <a:rPr lang="tr-TR" b="1" dirty="0"/>
              <a:t> </a:t>
            </a:r>
            <a:r>
              <a:rPr lang="tr-TR" b="1" dirty="0" err="1"/>
              <a:t>Requests</a:t>
            </a:r>
            <a:endParaRPr lang="tr-TR" b="1" dirty="0"/>
          </a:p>
          <a:p>
            <a:endParaRPr lang="tr-TR" dirty="0"/>
          </a:p>
        </p:txBody>
      </p:sp>
      <p:pic>
        <p:nvPicPr>
          <p:cNvPr id="88" name="Picture 87">
            <a:extLst>
              <a:ext uri="{FF2B5EF4-FFF2-40B4-BE49-F238E27FC236}">
                <a16:creationId xmlns:a16="http://schemas.microsoft.com/office/drawing/2014/main" id="{2DAB60FC-B259-9747-956B-270AEECE7526}"/>
              </a:ext>
            </a:extLst>
          </p:cNvPr>
          <p:cNvPicPr>
            <a:picLocks noChangeAspect="1"/>
          </p:cNvPicPr>
          <p:nvPr/>
        </p:nvPicPr>
        <p:blipFill rotWithShape="1">
          <a:blip r:embed="rId3"/>
          <a:srcRect l="9410" t="23863" r="61115" b="33177"/>
          <a:stretch/>
        </p:blipFill>
        <p:spPr>
          <a:xfrm>
            <a:off x="1358593" y="2538840"/>
            <a:ext cx="606998" cy="544450"/>
          </a:xfrm>
          <a:prstGeom prst="rect">
            <a:avLst/>
          </a:prstGeom>
          <a:scene3d>
            <a:camera prst="perspectiveLeft"/>
            <a:lightRig rig="threePt" dir="t"/>
          </a:scene3d>
        </p:spPr>
        <p:style>
          <a:lnRef idx="0">
            <a:schemeClr val="accent1"/>
          </a:lnRef>
          <a:fillRef idx="3">
            <a:schemeClr val="accent1"/>
          </a:fillRef>
          <a:effectRef idx="3">
            <a:schemeClr val="accent1"/>
          </a:effectRef>
          <a:fontRef idx="minor">
            <a:schemeClr val="lt1"/>
          </a:fontRef>
        </p:style>
      </p:pic>
      <p:pic>
        <p:nvPicPr>
          <p:cNvPr id="89" name="Picture 88">
            <a:extLst>
              <a:ext uri="{FF2B5EF4-FFF2-40B4-BE49-F238E27FC236}">
                <a16:creationId xmlns:a16="http://schemas.microsoft.com/office/drawing/2014/main" id="{01E02241-8489-FF49-9067-7CE63384ADB4}"/>
              </a:ext>
            </a:extLst>
          </p:cNvPr>
          <p:cNvPicPr>
            <a:picLocks noChangeAspect="1"/>
          </p:cNvPicPr>
          <p:nvPr/>
        </p:nvPicPr>
        <p:blipFill rotWithShape="1">
          <a:blip r:embed="rId3"/>
          <a:srcRect l="9410" t="23863" r="61115" b="33177"/>
          <a:stretch/>
        </p:blipFill>
        <p:spPr>
          <a:xfrm>
            <a:off x="1358593" y="3668478"/>
            <a:ext cx="606998" cy="544450"/>
          </a:xfrm>
          <a:prstGeom prst="rect">
            <a:avLst/>
          </a:prstGeom>
          <a:scene3d>
            <a:camera prst="perspectiveLeft"/>
            <a:lightRig rig="threePt" dir="t"/>
          </a:scene3d>
        </p:spPr>
        <p:style>
          <a:lnRef idx="0">
            <a:schemeClr val="accent1"/>
          </a:lnRef>
          <a:fillRef idx="3">
            <a:schemeClr val="accent1"/>
          </a:fillRef>
          <a:effectRef idx="3">
            <a:schemeClr val="accent1"/>
          </a:effectRef>
          <a:fontRef idx="minor">
            <a:schemeClr val="lt1"/>
          </a:fontRef>
        </p:style>
      </p:pic>
      <p:pic>
        <p:nvPicPr>
          <p:cNvPr id="90" name="Picture 89">
            <a:extLst>
              <a:ext uri="{FF2B5EF4-FFF2-40B4-BE49-F238E27FC236}">
                <a16:creationId xmlns:a16="http://schemas.microsoft.com/office/drawing/2014/main" id="{826F6AD1-08E0-AD44-9585-D58656F9E037}"/>
              </a:ext>
            </a:extLst>
          </p:cNvPr>
          <p:cNvPicPr>
            <a:picLocks noChangeAspect="1"/>
          </p:cNvPicPr>
          <p:nvPr/>
        </p:nvPicPr>
        <p:blipFill rotWithShape="1">
          <a:blip r:embed="rId3"/>
          <a:srcRect l="9410" t="23863" r="61115" b="33177"/>
          <a:stretch/>
        </p:blipFill>
        <p:spPr>
          <a:xfrm>
            <a:off x="1407313" y="4674803"/>
            <a:ext cx="606998" cy="544450"/>
          </a:xfrm>
          <a:prstGeom prst="rect">
            <a:avLst/>
          </a:prstGeom>
          <a:scene3d>
            <a:camera prst="perspectiveLeft"/>
            <a:lightRig rig="threePt" dir="t"/>
          </a:scene3d>
        </p:spPr>
        <p:style>
          <a:lnRef idx="0">
            <a:schemeClr val="accent1"/>
          </a:lnRef>
          <a:fillRef idx="3">
            <a:schemeClr val="accent1"/>
          </a:fillRef>
          <a:effectRef idx="3">
            <a:schemeClr val="accent1"/>
          </a:effectRef>
          <a:fontRef idx="minor">
            <a:schemeClr val="lt1"/>
          </a:fontRef>
        </p:style>
      </p:pic>
      <p:sp>
        <p:nvSpPr>
          <p:cNvPr id="30" name="Right Arrow 29">
            <a:extLst>
              <a:ext uri="{FF2B5EF4-FFF2-40B4-BE49-F238E27FC236}">
                <a16:creationId xmlns:a16="http://schemas.microsoft.com/office/drawing/2014/main" id="{6D64BF48-652D-E04E-A12F-E32745CCA11A}"/>
              </a:ext>
            </a:extLst>
          </p:cNvPr>
          <p:cNvSpPr/>
          <p:nvPr/>
        </p:nvSpPr>
        <p:spPr>
          <a:xfrm>
            <a:off x="5731538" y="2407659"/>
            <a:ext cx="1169911" cy="80681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dirty="0"/>
          </a:p>
        </p:txBody>
      </p:sp>
      <p:sp>
        <p:nvSpPr>
          <p:cNvPr id="31" name="Right Arrow 30">
            <a:extLst>
              <a:ext uri="{FF2B5EF4-FFF2-40B4-BE49-F238E27FC236}">
                <a16:creationId xmlns:a16="http://schemas.microsoft.com/office/drawing/2014/main" id="{6E955B96-86E4-9044-8510-9EB3C2A72F11}"/>
              </a:ext>
            </a:extLst>
          </p:cNvPr>
          <p:cNvSpPr/>
          <p:nvPr/>
        </p:nvSpPr>
        <p:spPr>
          <a:xfrm>
            <a:off x="5756551" y="3383595"/>
            <a:ext cx="1169911" cy="80681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dirty="0"/>
          </a:p>
        </p:txBody>
      </p:sp>
      <p:sp>
        <p:nvSpPr>
          <p:cNvPr id="32" name="Right Arrow 31">
            <a:extLst>
              <a:ext uri="{FF2B5EF4-FFF2-40B4-BE49-F238E27FC236}">
                <a16:creationId xmlns:a16="http://schemas.microsoft.com/office/drawing/2014/main" id="{E69AD448-FE6C-1A4A-B986-FAB115627192}"/>
              </a:ext>
            </a:extLst>
          </p:cNvPr>
          <p:cNvSpPr/>
          <p:nvPr/>
        </p:nvSpPr>
        <p:spPr>
          <a:xfrm>
            <a:off x="5788407" y="4510121"/>
            <a:ext cx="1169911" cy="80681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dirty="0"/>
          </a:p>
        </p:txBody>
      </p:sp>
    </p:spTree>
    <p:extLst>
      <p:ext uri="{BB962C8B-B14F-4D97-AF65-F5344CB8AC3E}">
        <p14:creationId xmlns:p14="http://schemas.microsoft.com/office/powerpoint/2010/main" val="21808444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98CF7A9-E8CB-DD4C-B577-082125968F8B}"/>
              </a:ext>
            </a:extLst>
          </p:cNvPr>
          <p:cNvSpPr/>
          <p:nvPr/>
        </p:nvSpPr>
        <p:spPr>
          <a:xfrm>
            <a:off x="5321896" y="2173481"/>
            <a:ext cx="5758308" cy="369332"/>
          </a:xfrm>
          <a:prstGeom prst="rect">
            <a:avLst/>
          </a:prstGeom>
        </p:spPr>
        <p:txBody>
          <a:bodyPr wrap="none">
            <a:spAutoFit/>
          </a:bodyPr>
          <a:lstStyle/>
          <a:p>
            <a:r>
              <a:rPr lang="tr-TR" dirty="0">
                <a:solidFill>
                  <a:srgbClr val="444444"/>
                </a:solidFill>
                <a:latin typeface="Helvetica Neue" panose="02000503000000020004" pitchFamily="2" charset="0"/>
              </a:rPr>
              <a:t>DNS: jbkj-1096965380.us-east-2.elb.amazonaws.com</a:t>
            </a:r>
            <a:endParaRPr lang="tr-TR" dirty="0"/>
          </a:p>
        </p:txBody>
      </p:sp>
      <p:cxnSp>
        <p:nvCxnSpPr>
          <p:cNvPr id="29" name="Straight Arrow Connector 28">
            <a:extLst>
              <a:ext uri="{FF2B5EF4-FFF2-40B4-BE49-F238E27FC236}">
                <a16:creationId xmlns:a16="http://schemas.microsoft.com/office/drawing/2014/main" id="{7A5E1790-FCCE-C746-BF26-5E15DE9A5A4F}"/>
              </a:ext>
            </a:extLst>
          </p:cNvPr>
          <p:cNvCxnSpPr>
            <a:cxnSpLocks/>
          </p:cNvCxnSpPr>
          <p:nvPr/>
        </p:nvCxnSpPr>
        <p:spPr>
          <a:xfrm>
            <a:off x="3079661" y="2518902"/>
            <a:ext cx="36385" cy="2071630"/>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pic>
        <p:nvPicPr>
          <p:cNvPr id="30" name="Graphic 29" descr="Cloud">
            <a:extLst>
              <a:ext uri="{FF2B5EF4-FFF2-40B4-BE49-F238E27FC236}">
                <a16:creationId xmlns:a16="http://schemas.microsoft.com/office/drawing/2014/main" id="{825CBE76-ED1E-BB49-90EB-89CFE7D3D02A}"/>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3455" t="21563" r="5264" b="21409"/>
          <a:stretch/>
        </p:blipFill>
        <p:spPr>
          <a:xfrm>
            <a:off x="1878912" y="1657929"/>
            <a:ext cx="2474268" cy="1015210"/>
          </a:xfrm>
          <a:prstGeom prst="rect">
            <a:avLst/>
          </a:prstGeom>
        </p:spPr>
      </p:pic>
      <p:sp>
        <p:nvSpPr>
          <p:cNvPr id="31" name="Rounded Rectangle 30">
            <a:extLst>
              <a:ext uri="{FF2B5EF4-FFF2-40B4-BE49-F238E27FC236}">
                <a16:creationId xmlns:a16="http://schemas.microsoft.com/office/drawing/2014/main" id="{D6CD5CF3-5062-3D49-9966-9B328076D310}"/>
              </a:ext>
            </a:extLst>
          </p:cNvPr>
          <p:cNvSpPr/>
          <p:nvPr/>
        </p:nvSpPr>
        <p:spPr>
          <a:xfrm>
            <a:off x="333905" y="4611894"/>
            <a:ext cx="5477921" cy="1545773"/>
          </a:xfrm>
          <a:prstGeom prst="roundRect">
            <a:avLst/>
          </a:prstGeom>
          <a:noFill/>
          <a:ln>
            <a:solidFill>
              <a:srgbClr val="FF9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schemeClr val="tx1"/>
              </a:solidFill>
            </a:endParaRPr>
          </a:p>
        </p:txBody>
      </p:sp>
      <p:sp>
        <p:nvSpPr>
          <p:cNvPr id="32" name="TextBox 31">
            <a:extLst>
              <a:ext uri="{FF2B5EF4-FFF2-40B4-BE49-F238E27FC236}">
                <a16:creationId xmlns:a16="http://schemas.microsoft.com/office/drawing/2014/main" id="{E1D3A3C7-A885-EE4C-9E4C-ACF1BB42D45C}"/>
              </a:ext>
            </a:extLst>
          </p:cNvPr>
          <p:cNvSpPr txBox="1"/>
          <p:nvPr/>
        </p:nvSpPr>
        <p:spPr>
          <a:xfrm>
            <a:off x="2308972" y="2035875"/>
            <a:ext cx="1541381" cy="461665"/>
          </a:xfrm>
          <a:prstGeom prst="rect">
            <a:avLst/>
          </a:prstGeom>
          <a:noFill/>
        </p:spPr>
        <p:txBody>
          <a:bodyPr wrap="square" rtlCol="0">
            <a:spAutoFit/>
          </a:bodyPr>
          <a:lstStyle/>
          <a:p>
            <a:pPr algn="ctr"/>
            <a:r>
              <a:rPr lang="tr-TR" sz="2400">
                <a:solidFill>
                  <a:schemeClr val="accent1"/>
                </a:solidFill>
              </a:rPr>
              <a:t>Internet</a:t>
            </a:r>
          </a:p>
        </p:txBody>
      </p:sp>
      <p:pic>
        <p:nvPicPr>
          <p:cNvPr id="33" name="Picture 32">
            <a:extLst>
              <a:ext uri="{FF2B5EF4-FFF2-40B4-BE49-F238E27FC236}">
                <a16:creationId xmlns:a16="http://schemas.microsoft.com/office/drawing/2014/main" id="{00D116FC-93DA-0442-8C99-E595D549F9A5}"/>
              </a:ext>
            </a:extLst>
          </p:cNvPr>
          <p:cNvPicPr>
            <a:picLocks noChangeAspect="1"/>
          </p:cNvPicPr>
          <p:nvPr/>
        </p:nvPicPr>
        <p:blipFill rotWithShape="1">
          <a:blip r:embed="rId4"/>
          <a:srcRect l="31112" t="16708" r="23489" b="22581"/>
          <a:stretch/>
        </p:blipFill>
        <p:spPr>
          <a:xfrm>
            <a:off x="3356271" y="5237764"/>
            <a:ext cx="1061795" cy="812733"/>
          </a:xfrm>
          <a:prstGeom prst="rect">
            <a:avLst/>
          </a:prstGeom>
        </p:spPr>
      </p:pic>
      <p:sp>
        <p:nvSpPr>
          <p:cNvPr id="34" name="TextBox 33">
            <a:extLst>
              <a:ext uri="{FF2B5EF4-FFF2-40B4-BE49-F238E27FC236}">
                <a16:creationId xmlns:a16="http://schemas.microsoft.com/office/drawing/2014/main" id="{1C177F98-B1C9-E94C-832D-404FAA35FB89}"/>
              </a:ext>
            </a:extLst>
          </p:cNvPr>
          <p:cNvSpPr txBox="1"/>
          <p:nvPr/>
        </p:nvSpPr>
        <p:spPr>
          <a:xfrm>
            <a:off x="3765647" y="5483507"/>
            <a:ext cx="587533" cy="369332"/>
          </a:xfrm>
          <a:prstGeom prst="rect">
            <a:avLst/>
          </a:prstGeom>
          <a:noFill/>
        </p:spPr>
        <p:txBody>
          <a:bodyPr wrap="none" rtlCol="0">
            <a:spAutoFit/>
          </a:bodyPr>
          <a:lstStyle/>
          <a:p>
            <a:r>
              <a:rPr lang="tr-TR">
                <a:solidFill>
                  <a:schemeClr val="bg1"/>
                </a:solidFill>
              </a:rPr>
              <a:t>EC2 </a:t>
            </a:r>
          </a:p>
        </p:txBody>
      </p:sp>
      <p:cxnSp>
        <p:nvCxnSpPr>
          <p:cNvPr id="35" name="Straight Arrow Connector 34">
            <a:extLst>
              <a:ext uri="{FF2B5EF4-FFF2-40B4-BE49-F238E27FC236}">
                <a16:creationId xmlns:a16="http://schemas.microsoft.com/office/drawing/2014/main" id="{B2ACE08D-99A0-B34C-80CA-9A3D828C336D}"/>
              </a:ext>
            </a:extLst>
          </p:cNvPr>
          <p:cNvCxnSpPr>
            <a:cxnSpLocks/>
          </p:cNvCxnSpPr>
          <p:nvPr/>
        </p:nvCxnSpPr>
        <p:spPr>
          <a:xfrm flipH="1">
            <a:off x="2665153" y="4716869"/>
            <a:ext cx="324791" cy="514959"/>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8F35DE14-7880-2F40-B0F9-9F8893F6918F}"/>
              </a:ext>
            </a:extLst>
          </p:cNvPr>
          <p:cNvCxnSpPr>
            <a:cxnSpLocks/>
          </p:cNvCxnSpPr>
          <p:nvPr/>
        </p:nvCxnSpPr>
        <p:spPr>
          <a:xfrm>
            <a:off x="3252981" y="4731918"/>
            <a:ext cx="227365" cy="486788"/>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pic>
        <p:nvPicPr>
          <p:cNvPr id="37" name="Picture 36">
            <a:extLst>
              <a:ext uri="{FF2B5EF4-FFF2-40B4-BE49-F238E27FC236}">
                <a16:creationId xmlns:a16="http://schemas.microsoft.com/office/drawing/2014/main" id="{47A946D1-91FE-BC48-A823-BA77C85893AD}"/>
              </a:ext>
            </a:extLst>
          </p:cNvPr>
          <p:cNvPicPr>
            <a:picLocks noChangeAspect="1"/>
          </p:cNvPicPr>
          <p:nvPr/>
        </p:nvPicPr>
        <p:blipFill rotWithShape="1">
          <a:blip r:embed="rId4"/>
          <a:srcRect l="31112" t="16708" r="23489" b="22581"/>
          <a:stretch/>
        </p:blipFill>
        <p:spPr>
          <a:xfrm>
            <a:off x="1928149" y="5275765"/>
            <a:ext cx="1061795" cy="812733"/>
          </a:xfrm>
          <a:prstGeom prst="rect">
            <a:avLst/>
          </a:prstGeom>
        </p:spPr>
      </p:pic>
      <p:sp>
        <p:nvSpPr>
          <p:cNvPr id="38" name="TextBox 37">
            <a:extLst>
              <a:ext uri="{FF2B5EF4-FFF2-40B4-BE49-F238E27FC236}">
                <a16:creationId xmlns:a16="http://schemas.microsoft.com/office/drawing/2014/main" id="{3090E344-B1BA-F641-9C05-701C9A1092B8}"/>
              </a:ext>
            </a:extLst>
          </p:cNvPr>
          <p:cNvSpPr txBox="1"/>
          <p:nvPr/>
        </p:nvSpPr>
        <p:spPr>
          <a:xfrm>
            <a:off x="2323486" y="5497465"/>
            <a:ext cx="587533" cy="369332"/>
          </a:xfrm>
          <a:prstGeom prst="rect">
            <a:avLst/>
          </a:prstGeom>
          <a:noFill/>
        </p:spPr>
        <p:txBody>
          <a:bodyPr wrap="none" rtlCol="0">
            <a:spAutoFit/>
          </a:bodyPr>
          <a:lstStyle/>
          <a:p>
            <a:r>
              <a:rPr lang="tr-TR">
                <a:solidFill>
                  <a:schemeClr val="bg1"/>
                </a:solidFill>
              </a:rPr>
              <a:t>EC2 </a:t>
            </a:r>
          </a:p>
        </p:txBody>
      </p:sp>
      <p:pic>
        <p:nvPicPr>
          <p:cNvPr id="40" name="Picture 39">
            <a:extLst>
              <a:ext uri="{FF2B5EF4-FFF2-40B4-BE49-F238E27FC236}">
                <a16:creationId xmlns:a16="http://schemas.microsoft.com/office/drawing/2014/main" id="{E52BA9D1-C245-E442-82CE-7880B821D4E6}"/>
              </a:ext>
            </a:extLst>
          </p:cNvPr>
          <p:cNvPicPr>
            <a:picLocks noChangeAspect="1"/>
          </p:cNvPicPr>
          <p:nvPr/>
        </p:nvPicPr>
        <p:blipFill>
          <a:blip r:embed="rId5"/>
          <a:stretch>
            <a:fillRect/>
          </a:stretch>
        </p:blipFill>
        <p:spPr>
          <a:xfrm>
            <a:off x="-40944" y="4236180"/>
            <a:ext cx="1070561" cy="1070561"/>
          </a:xfrm>
          <a:prstGeom prst="rect">
            <a:avLst/>
          </a:prstGeom>
        </p:spPr>
      </p:pic>
      <p:pic>
        <p:nvPicPr>
          <p:cNvPr id="41" name="Graphic 40" descr="Internet">
            <a:extLst>
              <a:ext uri="{FF2B5EF4-FFF2-40B4-BE49-F238E27FC236}">
                <a16:creationId xmlns:a16="http://schemas.microsoft.com/office/drawing/2014/main" id="{3F9B63DC-72B1-1342-AF89-C4392E8870B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503148" y="720935"/>
            <a:ext cx="1545772" cy="1545772"/>
          </a:xfrm>
          <a:prstGeom prst="rect">
            <a:avLst/>
          </a:prstGeom>
        </p:spPr>
      </p:pic>
      <p:cxnSp>
        <p:nvCxnSpPr>
          <p:cNvPr id="42" name="Straight Arrow Connector 41">
            <a:extLst>
              <a:ext uri="{FF2B5EF4-FFF2-40B4-BE49-F238E27FC236}">
                <a16:creationId xmlns:a16="http://schemas.microsoft.com/office/drawing/2014/main" id="{6DFE8536-FA9E-C245-8A62-493122AF9FEB}"/>
              </a:ext>
            </a:extLst>
          </p:cNvPr>
          <p:cNvCxnSpPr>
            <a:cxnSpLocks/>
          </p:cNvCxnSpPr>
          <p:nvPr/>
        </p:nvCxnSpPr>
        <p:spPr>
          <a:xfrm flipH="1">
            <a:off x="4418066" y="2358147"/>
            <a:ext cx="839415" cy="0"/>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grpSp>
        <p:nvGrpSpPr>
          <p:cNvPr id="43" name="Group 42">
            <a:extLst>
              <a:ext uri="{FF2B5EF4-FFF2-40B4-BE49-F238E27FC236}">
                <a16:creationId xmlns:a16="http://schemas.microsoft.com/office/drawing/2014/main" id="{4BCE6B9E-AFFB-B24D-913A-ED33F75AF95D}"/>
              </a:ext>
            </a:extLst>
          </p:cNvPr>
          <p:cNvGrpSpPr/>
          <p:nvPr/>
        </p:nvGrpSpPr>
        <p:grpSpPr>
          <a:xfrm>
            <a:off x="2149654" y="2916951"/>
            <a:ext cx="1860015" cy="1347825"/>
            <a:chOff x="4095690" y="2373751"/>
            <a:chExt cx="1860015" cy="1347825"/>
          </a:xfrm>
        </p:grpSpPr>
        <p:pic>
          <p:nvPicPr>
            <p:cNvPr id="44" name="Picture 43">
              <a:extLst>
                <a:ext uri="{FF2B5EF4-FFF2-40B4-BE49-F238E27FC236}">
                  <a16:creationId xmlns:a16="http://schemas.microsoft.com/office/drawing/2014/main" id="{CE974489-8BCD-8544-99A8-9A30AA604E0D}"/>
                </a:ext>
              </a:extLst>
            </p:cNvPr>
            <p:cNvPicPr>
              <a:picLocks noChangeAspect="1"/>
            </p:cNvPicPr>
            <p:nvPr/>
          </p:nvPicPr>
          <p:blipFill rotWithShape="1">
            <a:blip r:embed="rId8"/>
            <a:srcRect t="13342" b="7401"/>
            <a:stretch/>
          </p:blipFill>
          <p:spPr>
            <a:xfrm>
              <a:off x="4095690" y="2373751"/>
              <a:ext cx="1860015" cy="1347825"/>
            </a:xfrm>
            <a:prstGeom prst="rect">
              <a:avLst/>
            </a:prstGeom>
          </p:spPr>
        </p:pic>
        <p:pic>
          <p:nvPicPr>
            <p:cNvPr id="45" name="Picture 44">
              <a:extLst>
                <a:ext uri="{FF2B5EF4-FFF2-40B4-BE49-F238E27FC236}">
                  <a16:creationId xmlns:a16="http://schemas.microsoft.com/office/drawing/2014/main" id="{5C885A05-AA57-E849-B61F-D4986AE37EEE}"/>
                </a:ext>
              </a:extLst>
            </p:cNvPr>
            <p:cNvPicPr>
              <a:picLocks noChangeAspect="1"/>
            </p:cNvPicPr>
            <p:nvPr/>
          </p:nvPicPr>
          <p:blipFill rotWithShape="1">
            <a:blip r:embed="rId8"/>
            <a:srcRect l="29333" t="75041" r="25337" b="18047"/>
            <a:stretch/>
          </p:blipFill>
          <p:spPr>
            <a:xfrm>
              <a:off x="4378956" y="3159425"/>
              <a:ext cx="1021300" cy="142406"/>
            </a:xfrm>
            <a:prstGeom prst="rect">
              <a:avLst/>
            </a:prstGeom>
          </p:spPr>
        </p:pic>
        <p:pic>
          <p:nvPicPr>
            <p:cNvPr id="46" name="Picture 45">
              <a:extLst>
                <a:ext uri="{FF2B5EF4-FFF2-40B4-BE49-F238E27FC236}">
                  <a16:creationId xmlns:a16="http://schemas.microsoft.com/office/drawing/2014/main" id="{78A724A6-AB7D-CD43-BDD5-520B02DE488E}"/>
                </a:ext>
              </a:extLst>
            </p:cNvPr>
            <p:cNvPicPr>
              <a:picLocks noChangeAspect="1"/>
            </p:cNvPicPr>
            <p:nvPr/>
          </p:nvPicPr>
          <p:blipFill rotWithShape="1">
            <a:blip r:embed="rId8"/>
            <a:srcRect l="29333" t="75041" r="25337" b="18047"/>
            <a:stretch/>
          </p:blipFill>
          <p:spPr>
            <a:xfrm>
              <a:off x="4400726" y="3259573"/>
              <a:ext cx="1021300" cy="142406"/>
            </a:xfrm>
            <a:prstGeom prst="rect">
              <a:avLst/>
            </a:prstGeom>
          </p:spPr>
        </p:pic>
        <p:pic>
          <p:nvPicPr>
            <p:cNvPr id="47" name="Picture 46">
              <a:extLst>
                <a:ext uri="{FF2B5EF4-FFF2-40B4-BE49-F238E27FC236}">
                  <a16:creationId xmlns:a16="http://schemas.microsoft.com/office/drawing/2014/main" id="{EF6FEAF4-798B-2147-8A24-2D300A23C556}"/>
                </a:ext>
              </a:extLst>
            </p:cNvPr>
            <p:cNvPicPr>
              <a:picLocks noChangeAspect="1"/>
            </p:cNvPicPr>
            <p:nvPr/>
          </p:nvPicPr>
          <p:blipFill rotWithShape="1">
            <a:blip r:embed="rId8"/>
            <a:srcRect l="29333" t="75041" r="25337" b="18047"/>
            <a:stretch/>
          </p:blipFill>
          <p:spPr>
            <a:xfrm>
              <a:off x="4653279" y="3224740"/>
              <a:ext cx="1021300" cy="142406"/>
            </a:xfrm>
            <a:prstGeom prst="rect">
              <a:avLst/>
            </a:prstGeom>
          </p:spPr>
        </p:pic>
        <p:pic>
          <p:nvPicPr>
            <p:cNvPr id="48" name="Picture 47">
              <a:extLst>
                <a:ext uri="{FF2B5EF4-FFF2-40B4-BE49-F238E27FC236}">
                  <a16:creationId xmlns:a16="http://schemas.microsoft.com/office/drawing/2014/main" id="{34CC9604-B180-C34E-9AB6-36FB65695429}"/>
                </a:ext>
              </a:extLst>
            </p:cNvPr>
            <p:cNvPicPr>
              <a:picLocks noChangeAspect="1"/>
            </p:cNvPicPr>
            <p:nvPr/>
          </p:nvPicPr>
          <p:blipFill rotWithShape="1">
            <a:blip r:embed="rId8"/>
            <a:srcRect l="29333" t="75041" r="25337" b="18047"/>
            <a:stretch/>
          </p:blipFill>
          <p:spPr>
            <a:xfrm rot="10577275">
              <a:off x="4627144" y="3119598"/>
              <a:ext cx="1021300" cy="296786"/>
            </a:xfrm>
            <a:prstGeom prst="rect">
              <a:avLst/>
            </a:prstGeom>
          </p:spPr>
        </p:pic>
        <p:pic>
          <p:nvPicPr>
            <p:cNvPr id="49" name="Picture 48">
              <a:extLst>
                <a:ext uri="{FF2B5EF4-FFF2-40B4-BE49-F238E27FC236}">
                  <a16:creationId xmlns:a16="http://schemas.microsoft.com/office/drawing/2014/main" id="{D7701391-65D9-6540-9C7F-2AE731E0897A}"/>
                </a:ext>
              </a:extLst>
            </p:cNvPr>
            <p:cNvPicPr>
              <a:picLocks noChangeAspect="1"/>
            </p:cNvPicPr>
            <p:nvPr/>
          </p:nvPicPr>
          <p:blipFill rotWithShape="1">
            <a:blip r:embed="rId8"/>
            <a:srcRect l="29333" t="75041" r="25337" b="18047"/>
            <a:stretch/>
          </p:blipFill>
          <p:spPr>
            <a:xfrm rot="10257751">
              <a:off x="4626866" y="3325758"/>
              <a:ext cx="1021300" cy="142406"/>
            </a:xfrm>
            <a:prstGeom prst="rect">
              <a:avLst/>
            </a:prstGeom>
          </p:spPr>
        </p:pic>
        <p:pic>
          <p:nvPicPr>
            <p:cNvPr id="50" name="Picture 49">
              <a:extLst>
                <a:ext uri="{FF2B5EF4-FFF2-40B4-BE49-F238E27FC236}">
                  <a16:creationId xmlns:a16="http://schemas.microsoft.com/office/drawing/2014/main" id="{BEA5CDA0-C04C-B143-9C51-940459BD29D0}"/>
                </a:ext>
              </a:extLst>
            </p:cNvPr>
            <p:cNvPicPr>
              <a:picLocks noChangeAspect="1"/>
            </p:cNvPicPr>
            <p:nvPr/>
          </p:nvPicPr>
          <p:blipFill rotWithShape="1">
            <a:blip r:embed="rId8"/>
            <a:srcRect l="29333" t="75041" r="35103" b="19846"/>
            <a:stretch/>
          </p:blipFill>
          <p:spPr>
            <a:xfrm rot="6971636">
              <a:off x="4390702" y="2927063"/>
              <a:ext cx="801278" cy="319568"/>
            </a:xfrm>
            <a:prstGeom prst="rect">
              <a:avLst/>
            </a:prstGeom>
          </p:spPr>
        </p:pic>
        <p:pic>
          <p:nvPicPr>
            <p:cNvPr id="51" name="Picture 50">
              <a:extLst>
                <a:ext uri="{FF2B5EF4-FFF2-40B4-BE49-F238E27FC236}">
                  <a16:creationId xmlns:a16="http://schemas.microsoft.com/office/drawing/2014/main" id="{510FCD17-9B5D-0E44-819E-0B8991E70F2C}"/>
                </a:ext>
              </a:extLst>
            </p:cNvPr>
            <p:cNvPicPr>
              <a:picLocks noChangeAspect="1"/>
            </p:cNvPicPr>
            <p:nvPr/>
          </p:nvPicPr>
          <p:blipFill rotWithShape="1">
            <a:blip r:embed="rId8"/>
            <a:srcRect l="29333" t="75041" r="35103" b="19846"/>
            <a:stretch/>
          </p:blipFill>
          <p:spPr>
            <a:xfrm rot="6971636">
              <a:off x="4710923" y="2883125"/>
              <a:ext cx="801278" cy="319568"/>
            </a:xfrm>
            <a:prstGeom prst="rect">
              <a:avLst/>
            </a:prstGeom>
          </p:spPr>
        </p:pic>
        <p:sp>
          <p:nvSpPr>
            <p:cNvPr id="52" name="TextBox 51">
              <a:extLst>
                <a:ext uri="{FF2B5EF4-FFF2-40B4-BE49-F238E27FC236}">
                  <a16:creationId xmlns:a16="http://schemas.microsoft.com/office/drawing/2014/main" id="{3D0C54F0-A492-5541-A60A-18BE862F0ABD}"/>
                </a:ext>
              </a:extLst>
            </p:cNvPr>
            <p:cNvSpPr txBox="1"/>
            <p:nvPr/>
          </p:nvSpPr>
          <p:spPr>
            <a:xfrm>
              <a:off x="4480559" y="2657464"/>
              <a:ext cx="1117614" cy="400110"/>
            </a:xfrm>
            <a:prstGeom prst="rect">
              <a:avLst/>
            </a:prstGeom>
            <a:noFill/>
          </p:spPr>
          <p:txBody>
            <a:bodyPr wrap="none" rtlCol="0">
              <a:spAutoFit/>
            </a:bodyPr>
            <a:lstStyle/>
            <a:p>
              <a:r>
                <a:rPr lang="tr-TR" sz="2000">
                  <a:solidFill>
                    <a:schemeClr val="bg1"/>
                  </a:solidFill>
                </a:rPr>
                <a:t>Route 53</a:t>
              </a:r>
            </a:p>
          </p:txBody>
        </p:sp>
      </p:grpSp>
      <p:sp>
        <p:nvSpPr>
          <p:cNvPr id="6" name="TextBox 5">
            <a:extLst>
              <a:ext uri="{FF2B5EF4-FFF2-40B4-BE49-F238E27FC236}">
                <a16:creationId xmlns:a16="http://schemas.microsoft.com/office/drawing/2014/main" id="{B86704B8-B433-004F-B711-5A63862ED431}"/>
              </a:ext>
            </a:extLst>
          </p:cNvPr>
          <p:cNvSpPr txBox="1"/>
          <p:nvPr/>
        </p:nvSpPr>
        <p:spPr>
          <a:xfrm>
            <a:off x="5210418" y="2786751"/>
            <a:ext cx="2505814" cy="369332"/>
          </a:xfrm>
          <a:prstGeom prst="rect">
            <a:avLst/>
          </a:prstGeom>
          <a:noFill/>
        </p:spPr>
        <p:txBody>
          <a:bodyPr wrap="none" rtlCol="0">
            <a:spAutoFit/>
          </a:bodyPr>
          <a:lstStyle/>
          <a:p>
            <a:r>
              <a:rPr lang="tr-TR" dirty="0"/>
              <a:t>Time </a:t>
            </a:r>
            <a:r>
              <a:rPr lang="tr-TR" dirty="0" err="1"/>
              <a:t>to</a:t>
            </a:r>
            <a:r>
              <a:rPr lang="tr-TR" dirty="0"/>
              <a:t> Live: 300 </a:t>
            </a:r>
            <a:r>
              <a:rPr lang="tr-TR" dirty="0" err="1"/>
              <a:t>second</a:t>
            </a:r>
            <a:endParaRPr lang="tr-TR" dirty="0"/>
          </a:p>
        </p:txBody>
      </p:sp>
    </p:spTree>
    <p:extLst>
      <p:ext uri="{BB962C8B-B14F-4D97-AF65-F5344CB8AC3E}">
        <p14:creationId xmlns:p14="http://schemas.microsoft.com/office/powerpoint/2010/main" val="21744386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DE08F29F-C8A2-CA45-8182-93DC4F6C49BB}"/>
              </a:ext>
            </a:extLst>
          </p:cNvPr>
          <p:cNvSpPr>
            <a:spLocks noChangeArrowheads="1"/>
          </p:cNvSpPr>
          <p:nvPr/>
        </p:nvSpPr>
        <p:spPr bwMode="auto">
          <a:xfrm>
            <a:off x="3119014" y="3330993"/>
            <a:ext cx="256464" cy="43724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253920" tIns="0" rIns="0" bIns="15870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tr-TR" altLang="tr-TR" sz="1800" b="0" i="0" u="none" strike="noStrike" cap="none" normalizeH="0" baseline="0" dirty="0">
              <a:ln>
                <a:noFill/>
              </a:ln>
              <a:solidFill>
                <a:schemeClr val="tx1"/>
              </a:solidFill>
              <a:effectLst/>
              <a:latin typeface="Arial" panose="020B0604020202020204" pitchFamily="34" charset="0"/>
            </a:endParaRPr>
          </a:p>
        </p:txBody>
      </p:sp>
      <p:pic>
        <p:nvPicPr>
          <p:cNvPr id="10" name="Picture 9">
            <a:extLst>
              <a:ext uri="{FF2B5EF4-FFF2-40B4-BE49-F238E27FC236}">
                <a16:creationId xmlns:a16="http://schemas.microsoft.com/office/drawing/2014/main" id="{46703569-D43D-A04A-BC5E-33EDD5CFF7A3}"/>
              </a:ext>
            </a:extLst>
          </p:cNvPr>
          <p:cNvPicPr>
            <a:picLocks noChangeAspect="1"/>
          </p:cNvPicPr>
          <p:nvPr/>
        </p:nvPicPr>
        <p:blipFill>
          <a:blip r:embed="rId2"/>
          <a:stretch>
            <a:fillRect/>
          </a:stretch>
        </p:blipFill>
        <p:spPr>
          <a:xfrm>
            <a:off x="981693" y="131270"/>
            <a:ext cx="5221690" cy="2738387"/>
          </a:xfrm>
          <a:prstGeom prst="rect">
            <a:avLst/>
          </a:prstGeom>
        </p:spPr>
      </p:pic>
      <p:sp>
        <p:nvSpPr>
          <p:cNvPr id="12" name="Rectangle 11">
            <a:extLst>
              <a:ext uri="{FF2B5EF4-FFF2-40B4-BE49-F238E27FC236}">
                <a16:creationId xmlns:a16="http://schemas.microsoft.com/office/drawing/2014/main" id="{6E3925C0-5FA1-5049-A60E-58EE1FBAB522}"/>
              </a:ext>
            </a:extLst>
          </p:cNvPr>
          <p:cNvSpPr/>
          <p:nvPr/>
        </p:nvSpPr>
        <p:spPr>
          <a:xfrm>
            <a:off x="147714" y="4458186"/>
            <a:ext cx="5948286" cy="2308324"/>
          </a:xfrm>
          <a:prstGeom prst="rect">
            <a:avLst/>
          </a:prstGeom>
        </p:spPr>
        <p:txBody>
          <a:bodyPr wrap="square">
            <a:spAutoFit/>
          </a:bodyPr>
          <a:lstStyle/>
          <a:p>
            <a:pPr algn="just"/>
            <a:r>
              <a:rPr lang="tr-TR" dirty="0" err="1">
                <a:solidFill>
                  <a:srgbClr val="222222"/>
                </a:solidFill>
                <a:latin typeface="Verdana" panose="020B0604030504040204" pitchFamily="34" charset="0"/>
              </a:rPr>
              <a:t>The</a:t>
            </a:r>
            <a:r>
              <a:rPr lang="tr-TR" dirty="0">
                <a:solidFill>
                  <a:srgbClr val="222222"/>
                </a:solidFill>
                <a:latin typeface="Verdana" panose="020B0604030504040204" pitchFamily="34" charset="0"/>
              </a:rPr>
              <a:t> </a:t>
            </a:r>
            <a:r>
              <a:rPr lang="tr-TR" dirty="0" err="1">
                <a:solidFill>
                  <a:srgbClr val="222222"/>
                </a:solidFill>
                <a:latin typeface="Verdana" panose="020B0604030504040204" pitchFamily="34" charset="0"/>
              </a:rPr>
              <a:t>application</a:t>
            </a:r>
            <a:r>
              <a:rPr lang="tr-TR" dirty="0">
                <a:solidFill>
                  <a:srgbClr val="222222"/>
                </a:solidFill>
                <a:latin typeface="Verdana" panose="020B0604030504040204" pitchFamily="34" charset="0"/>
              </a:rPr>
              <a:t> </a:t>
            </a:r>
            <a:r>
              <a:rPr lang="tr-TR" dirty="0" err="1">
                <a:solidFill>
                  <a:srgbClr val="222222"/>
                </a:solidFill>
                <a:latin typeface="Verdana" panose="020B0604030504040204" pitchFamily="34" charset="0"/>
              </a:rPr>
              <a:t>layer</a:t>
            </a:r>
            <a:r>
              <a:rPr lang="tr-TR" dirty="0">
                <a:solidFill>
                  <a:srgbClr val="222222"/>
                </a:solidFill>
                <a:latin typeface="Verdana" panose="020B0604030504040204" pitchFamily="34" charset="0"/>
              </a:rPr>
              <a:t> (layer-7) is </a:t>
            </a:r>
            <a:r>
              <a:rPr lang="tr-TR" dirty="0" err="1">
                <a:solidFill>
                  <a:srgbClr val="222222"/>
                </a:solidFill>
                <a:latin typeface="Verdana" panose="020B0604030504040204" pitchFamily="34" charset="0"/>
              </a:rPr>
              <a:t>the</a:t>
            </a:r>
            <a:r>
              <a:rPr lang="tr-TR" dirty="0">
                <a:solidFill>
                  <a:srgbClr val="222222"/>
                </a:solidFill>
                <a:latin typeface="Verdana" panose="020B0604030504040204" pitchFamily="34" charset="0"/>
              </a:rPr>
              <a:t> </a:t>
            </a:r>
            <a:r>
              <a:rPr lang="tr-TR" dirty="0" err="1">
                <a:solidFill>
                  <a:srgbClr val="222222"/>
                </a:solidFill>
                <a:latin typeface="Verdana" panose="020B0604030504040204" pitchFamily="34" charset="0"/>
              </a:rPr>
              <a:t>layer</a:t>
            </a:r>
            <a:r>
              <a:rPr lang="tr-TR" dirty="0">
                <a:solidFill>
                  <a:srgbClr val="222222"/>
                </a:solidFill>
                <a:latin typeface="Verdana" panose="020B0604030504040204" pitchFamily="34" charset="0"/>
              </a:rPr>
              <a:t> </a:t>
            </a:r>
            <a:r>
              <a:rPr lang="tr-TR" dirty="0" err="1">
                <a:solidFill>
                  <a:srgbClr val="FF0000"/>
                </a:solidFill>
                <a:latin typeface="Verdana" panose="020B0604030504040204" pitchFamily="34" charset="0"/>
              </a:rPr>
              <a:t>where</a:t>
            </a:r>
            <a:r>
              <a:rPr lang="tr-TR" dirty="0">
                <a:solidFill>
                  <a:srgbClr val="FF0000"/>
                </a:solidFill>
                <a:latin typeface="Verdana" panose="020B0604030504040204" pitchFamily="34" charset="0"/>
              </a:rPr>
              <a:t> </a:t>
            </a:r>
            <a:r>
              <a:rPr lang="tr-TR" dirty="0" err="1">
                <a:solidFill>
                  <a:srgbClr val="FF0000"/>
                </a:solidFill>
                <a:latin typeface="Verdana" panose="020B0604030504040204" pitchFamily="34" charset="0"/>
              </a:rPr>
              <a:t>application</a:t>
            </a:r>
            <a:r>
              <a:rPr lang="tr-TR" dirty="0">
                <a:solidFill>
                  <a:srgbClr val="FF0000"/>
                </a:solidFill>
                <a:latin typeface="Verdana" panose="020B0604030504040204" pitchFamily="34" charset="0"/>
              </a:rPr>
              <a:t> </a:t>
            </a:r>
            <a:r>
              <a:rPr lang="tr-TR" dirty="0" err="1">
                <a:solidFill>
                  <a:srgbClr val="FF0000"/>
                </a:solidFill>
                <a:latin typeface="Verdana" panose="020B0604030504040204" pitchFamily="34" charset="0"/>
              </a:rPr>
              <a:t>and</a:t>
            </a:r>
            <a:r>
              <a:rPr lang="tr-TR" dirty="0">
                <a:solidFill>
                  <a:srgbClr val="FF0000"/>
                </a:solidFill>
                <a:latin typeface="Verdana" panose="020B0604030504040204" pitchFamily="34" charset="0"/>
              </a:rPr>
              <a:t> </a:t>
            </a:r>
            <a:r>
              <a:rPr lang="tr-TR" dirty="0" err="1">
                <a:solidFill>
                  <a:srgbClr val="FF0000"/>
                </a:solidFill>
                <a:latin typeface="Verdana" panose="020B0604030504040204" pitchFamily="34" charset="0"/>
              </a:rPr>
              <a:t>users</a:t>
            </a:r>
            <a:r>
              <a:rPr lang="tr-TR" dirty="0">
                <a:solidFill>
                  <a:srgbClr val="FF0000"/>
                </a:solidFill>
                <a:latin typeface="Verdana" panose="020B0604030504040204" pitchFamily="34" charset="0"/>
              </a:rPr>
              <a:t> </a:t>
            </a:r>
            <a:r>
              <a:rPr lang="tr-TR" dirty="0" err="1">
                <a:solidFill>
                  <a:srgbClr val="FF0000"/>
                </a:solidFill>
                <a:latin typeface="Verdana" panose="020B0604030504040204" pitchFamily="34" charset="0"/>
              </a:rPr>
              <a:t>interaction</a:t>
            </a:r>
            <a:r>
              <a:rPr lang="tr-TR" dirty="0">
                <a:solidFill>
                  <a:srgbClr val="FF0000"/>
                </a:solidFill>
                <a:latin typeface="Verdana" panose="020B0604030504040204" pitchFamily="34" charset="0"/>
              </a:rPr>
              <a:t> </a:t>
            </a:r>
            <a:r>
              <a:rPr lang="tr-TR" dirty="0" err="1">
                <a:solidFill>
                  <a:srgbClr val="FF0000"/>
                </a:solidFill>
                <a:latin typeface="Verdana" panose="020B0604030504040204" pitchFamily="34" charset="0"/>
              </a:rPr>
              <a:t>will</a:t>
            </a:r>
            <a:r>
              <a:rPr lang="tr-TR" dirty="0">
                <a:solidFill>
                  <a:srgbClr val="FF0000"/>
                </a:solidFill>
                <a:latin typeface="Verdana" panose="020B0604030504040204" pitchFamily="34" charset="0"/>
              </a:rPr>
              <a:t> </a:t>
            </a:r>
            <a:r>
              <a:rPr lang="tr-TR" dirty="0" err="1">
                <a:solidFill>
                  <a:srgbClr val="FF0000"/>
                </a:solidFill>
                <a:latin typeface="Verdana" panose="020B0604030504040204" pitchFamily="34" charset="0"/>
              </a:rPr>
              <a:t>take</a:t>
            </a:r>
            <a:r>
              <a:rPr lang="tr-TR" dirty="0">
                <a:solidFill>
                  <a:srgbClr val="FF0000"/>
                </a:solidFill>
                <a:latin typeface="Verdana" panose="020B0604030504040204" pitchFamily="34" charset="0"/>
              </a:rPr>
              <a:t> </a:t>
            </a:r>
            <a:r>
              <a:rPr lang="tr-TR" dirty="0" err="1">
                <a:solidFill>
                  <a:srgbClr val="FF0000"/>
                </a:solidFill>
                <a:latin typeface="Verdana" panose="020B0604030504040204" pitchFamily="34" charset="0"/>
              </a:rPr>
              <a:t>place</a:t>
            </a:r>
            <a:r>
              <a:rPr lang="tr-TR" dirty="0">
                <a:solidFill>
                  <a:srgbClr val="222222"/>
                </a:solidFill>
                <a:latin typeface="Verdana" panose="020B0604030504040204" pitchFamily="34" charset="0"/>
              </a:rPr>
              <a:t>. </a:t>
            </a:r>
            <a:r>
              <a:rPr lang="tr-TR" dirty="0" err="1">
                <a:solidFill>
                  <a:srgbClr val="222222"/>
                </a:solidFill>
                <a:latin typeface="Verdana" panose="020B0604030504040204" pitchFamily="34" charset="0"/>
              </a:rPr>
              <a:t>Some</a:t>
            </a:r>
            <a:r>
              <a:rPr lang="tr-TR" dirty="0">
                <a:solidFill>
                  <a:srgbClr val="222222"/>
                </a:solidFill>
                <a:latin typeface="Verdana" panose="020B0604030504040204" pitchFamily="34" charset="0"/>
              </a:rPr>
              <a:t> </a:t>
            </a:r>
            <a:r>
              <a:rPr lang="tr-TR" dirty="0" err="1">
                <a:solidFill>
                  <a:srgbClr val="222222"/>
                </a:solidFill>
                <a:latin typeface="Verdana" panose="020B0604030504040204" pitchFamily="34" charset="0"/>
              </a:rPr>
              <a:t>real-world</a:t>
            </a:r>
            <a:r>
              <a:rPr lang="tr-TR" dirty="0">
                <a:solidFill>
                  <a:srgbClr val="222222"/>
                </a:solidFill>
                <a:latin typeface="Verdana" panose="020B0604030504040204" pitchFamily="34" charset="0"/>
              </a:rPr>
              <a:t> </a:t>
            </a:r>
            <a:r>
              <a:rPr lang="tr-TR" dirty="0" err="1">
                <a:solidFill>
                  <a:srgbClr val="222222"/>
                </a:solidFill>
                <a:latin typeface="Verdana" panose="020B0604030504040204" pitchFamily="34" charset="0"/>
              </a:rPr>
              <a:t>examples</a:t>
            </a:r>
            <a:r>
              <a:rPr lang="tr-TR" dirty="0">
                <a:solidFill>
                  <a:srgbClr val="222222"/>
                </a:solidFill>
                <a:latin typeface="Verdana" panose="020B0604030504040204" pitchFamily="34" charset="0"/>
              </a:rPr>
              <a:t> </a:t>
            </a:r>
            <a:r>
              <a:rPr lang="tr-TR" dirty="0" err="1">
                <a:solidFill>
                  <a:srgbClr val="222222"/>
                </a:solidFill>
                <a:latin typeface="Verdana" panose="020B0604030504040204" pitchFamily="34" charset="0"/>
              </a:rPr>
              <a:t>are</a:t>
            </a:r>
            <a:r>
              <a:rPr lang="tr-TR" dirty="0">
                <a:solidFill>
                  <a:srgbClr val="222222"/>
                </a:solidFill>
                <a:latin typeface="Verdana" panose="020B0604030504040204" pitchFamily="34" charset="0"/>
              </a:rPr>
              <a:t> </a:t>
            </a:r>
            <a:r>
              <a:rPr lang="tr-TR" dirty="0" err="1">
                <a:solidFill>
                  <a:srgbClr val="222222"/>
                </a:solidFill>
                <a:latin typeface="Verdana" panose="020B0604030504040204" pitchFamily="34" charset="0"/>
              </a:rPr>
              <a:t>end-user</a:t>
            </a:r>
            <a:r>
              <a:rPr lang="tr-TR" dirty="0">
                <a:solidFill>
                  <a:srgbClr val="222222"/>
                </a:solidFill>
                <a:latin typeface="Verdana" panose="020B0604030504040204" pitchFamily="34" charset="0"/>
              </a:rPr>
              <a:t> </a:t>
            </a:r>
            <a:r>
              <a:rPr lang="tr-TR" dirty="0" err="1">
                <a:solidFill>
                  <a:srgbClr val="222222"/>
                </a:solidFill>
                <a:latin typeface="Verdana" panose="020B0604030504040204" pitchFamily="34" charset="0"/>
              </a:rPr>
              <a:t>applications</a:t>
            </a:r>
            <a:r>
              <a:rPr lang="tr-TR" dirty="0">
                <a:solidFill>
                  <a:srgbClr val="222222"/>
                </a:solidFill>
                <a:latin typeface="Verdana" panose="020B0604030504040204" pitchFamily="34" charset="0"/>
              </a:rPr>
              <a:t> </a:t>
            </a:r>
            <a:r>
              <a:rPr lang="tr-TR" dirty="0" err="1">
                <a:solidFill>
                  <a:srgbClr val="222222"/>
                </a:solidFill>
                <a:latin typeface="Verdana" panose="020B0604030504040204" pitchFamily="34" charset="0"/>
              </a:rPr>
              <a:t>like</a:t>
            </a:r>
            <a:r>
              <a:rPr lang="tr-TR" dirty="0">
                <a:solidFill>
                  <a:srgbClr val="222222"/>
                </a:solidFill>
                <a:latin typeface="Verdana" panose="020B0604030504040204" pitchFamily="34" charset="0"/>
              </a:rPr>
              <a:t> </a:t>
            </a:r>
            <a:r>
              <a:rPr lang="tr-TR" dirty="0" err="1">
                <a:solidFill>
                  <a:srgbClr val="222222"/>
                </a:solidFill>
                <a:latin typeface="Verdana" panose="020B0604030504040204" pitchFamily="34" charset="0"/>
              </a:rPr>
              <a:t>outlook</a:t>
            </a:r>
            <a:r>
              <a:rPr lang="tr-TR" dirty="0">
                <a:solidFill>
                  <a:srgbClr val="222222"/>
                </a:solidFill>
                <a:latin typeface="Verdana" panose="020B0604030504040204" pitchFamily="34" charset="0"/>
              </a:rPr>
              <a:t>, File Explorer, </a:t>
            </a:r>
            <a:r>
              <a:rPr lang="tr-TR" dirty="0" err="1">
                <a:solidFill>
                  <a:srgbClr val="222222"/>
                </a:solidFill>
                <a:latin typeface="Verdana" panose="020B0604030504040204" pitchFamily="34" charset="0"/>
              </a:rPr>
              <a:t>Chrome</a:t>
            </a:r>
            <a:r>
              <a:rPr lang="tr-TR" dirty="0">
                <a:solidFill>
                  <a:srgbClr val="222222"/>
                </a:solidFill>
                <a:latin typeface="Verdana" panose="020B0604030504040204" pitchFamily="34" charset="0"/>
              </a:rPr>
              <a:t>, </a:t>
            </a:r>
            <a:r>
              <a:rPr lang="tr-TR" dirty="0" err="1">
                <a:solidFill>
                  <a:srgbClr val="222222"/>
                </a:solidFill>
                <a:latin typeface="Verdana" panose="020B0604030504040204" pitchFamily="34" charset="0"/>
              </a:rPr>
              <a:t>or</a:t>
            </a:r>
            <a:r>
              <a:rPr lang="tr-TR" dirty="0">
                <a:solidFill>
                  <a:srgbClr val="222222"/>
                </a:solidFill>
                <a:latin typeface="Verdana" panose="020B0604030504040204" pitchFamily="34" charset="0"/>
              </a:rPr>
              <a:t> </a:t>
            </a:r>
            <a:r>
              <a:rPr lang="tr-TR" dirty="0" err="1">
                <a:solidFill>
                  <a:srgbClr val="222222"/>
                </a:solidFill>
                <a:latin typeface="Verdana" panose="020B0604030504040204" pitchFamily="34" charset="0"/>
              </a:rPr>
              <a:t>some</a:t>
            </a:r>
            <a:r>
              <a:rPr lang="tr-TR" dirty="0">
                <a:solidFill>
                  <a:srgbClr val="222222"/>
                </a:solidFill>
                <a:latin typeface="Verdana" panose="020B0604030504040204" pitchFamily="34" charset="0"/>
              </a:rPr>
              <a:t> </a:t>
            </a:r>
            <a:r>
              <a:rPr lang="tr-TR" dirty="0" err="1">
                <a:solidFill>
                  <a:srgbClr val="222222"/>
                </a:solidFill>
                <a:latin typeface="Verdana" panose="020B0604030504040204" pitchFamily="34" charset="0"/>
              </a:rPr>
              <a:t>other</a:t>
            </a:r>
            <a:r>
              <a:rPr lang="tr-TR" dirty="0">
                <a:solidFill>
                  <a:srgbClr val="222222"/>
                </a:solidFill>
                <a:latin typeface="Verdana" panose="020B0604030504040204" pitchFamily="34" charset="0"/>
              </a:rPr>
              <a:t> </a:t>
            </a:r>
            <a:r>
              <a:rPr lang="tr-TR" dirty="0" err="1">
                <a:solidFill>
                  <a:srgbClr val="222222"/>
                </a:solidFill>
                <a:latin typeface="Verdana" panose="020B0604030504040204" pitchFamily="34" charset="0"/>
              </a:rPr>
              <a:t>applications</a:t>
            </a:r>
            <a:r>
              <a:rPr lang="tr-TR" dirty="0">
                <a:solidFill>
                  <a:srgbClr val="222222"/>
                </a:solidFill>
                <a:latin typeface="Verdana" panose="020B0604030504040204" pitchFamily="34" charset="0"/>
              </a:rPr>
              <a:t> </a:t>
            </a:r>
            <a:r>
              <a:rPr lang="tr-TR" dirty="0" err="1">
                <a:solidFill>
                  <a:srgbClr val="222222"/>
                </a:solidFill>
                <a:latin typeface="Verdana" panose="020B0604030504040204" pitchFamily="34" charset="0"/>
              </a:rPr>
              <a:t>using</a:t>
            </a:r>
            <a:r>
              <a:rPr lang="tr-TR" dirty="0">
                <a:solidFill>
                  <a:srgbClr val="222222"/>
                </a:solidFill>
                <a:latin typeface="Verdana" panose="020B0604030504040204" pitchFamily="34" charset="0"/>
              </a:rPr>
              <a:t> </a:t>
            </a:r>
            <a:r>
              <a:rPr lang="tr-TR" dirty="0" err="1">
                <a:solidFill>
                  <a:srgbClr val="222222"/>
                </a:solidFill>
                <a:latin typeface="Verdana" panose="020B0604030504040204" pitchFamily="34" charset="0"/>
              </a:rPr>
              <a:t>different</a:t>
            </a:r>
            <a:r>
              <a:rPr lang="tr-TR" dirty="0">
                <a:solidFill>
                  <a:srgbClr val="222222"/>
                </a:solidFill>
                <a:latin typeface="Verdana" panose="020B0604030504040204" pitchFamily="34" charset="0"/>
              </a:rPr>
              <a:t> </a:t>
            </a:r>
            <a:r>
              <a:rPr lang="tr-TR" dirty="0" err="1">
                <a:solidFill>
                  <a:srgbClr val="222222"/>
                </a:solidFill>
                <a:latin typeface="Verdana" panose="020B0604030504040204" pitchFamily="34" charset="0"/>
              </a:rPr>
              <a:t>protocols</a:t>
            </a:r>
            <a:r>
              <a:rPr lang="tr-TR" dirty="0">
                <a:solidFill>
                  <a:srgbClr val="222222"/>
                </a:solidFill>
                <a:latin typeface="Verdana" panose="020B0604030504040204" pitchFamily="34" charset="0"/>
              </a:rPr>
              <a:t> HTTP (web </a:t>
            </a:r>
            <a:r>
              <a:rPr lang="tr-TR" dirty="0" err="1">
                <a:solidFill>
                  <a:srgbClr val="222222"/>
                </a:solidFill>
                <a:latin typeface="Verdana" panose="020B0604030504040204" pitchFamily="34" charset="0"/>
              </a:rPr>
              <a:t>communication</a:t>
            </a:r>
            <a:r>
              <a:rPr lang="tr-TR" dirty="0">
                <a:solidFill>
                  <a:srgbClr val="222222"/>
                </a:solidFill>
                <a:latin typeface="Verdana" panose="020B0604030504040204" pitchFamily="34" charset="0"/>
              </a:rPr>
              <a:t>), HTTPS (</a:t>
            </a:r>
            <a:r>
              <a:rPr lang="tr-TR" dirty="0" err="1">
                <a:solidFill>
                  <a:srgbClr val="222222"/>
                </a:solidFill>
                <a:latin typeface="Verdana" panose="020B0604030504040204" pitchFamily="34" charset="0"/>
              </a:rPr>
              <a:t>Secured</a:t>
            </a:r>
            <a:r>
              <a:rPr lang="tr-TR" dirty="0">
                <a:solidFill>
                  <a:srgbClr val="222222"/>
                </a:solidFill>
                <a:latin typeface="Verdana" panose="020B0604030504040204" pitchFamily="34" charset="0"/>
              </a:rPr>
              <a:t> web </a:t>
            </a:r>
            <a:r>
              <a:rPr lang="tr-TR" dirty="0" err="1">
                <a:solidFill>
                  <a:srgbClr val="222222"/>
                </a:solidFill>
                <a:latin typeface="Verdana" panose="020B0604030504040204" pitchFamily="34" charset="0"/>
              </a:rPr>
              <a:t>communication</a:t>
            </a:r>
            <a:r>
              <a:rPr lang="tr-TR" dirty="0">
                <a:solidFill>
                  <a:srgbClr val="222222"/>
                </a:solidFill>
                <a:latin typeface="Verdana" panose="020B0604030504040204" pitchFamily="34" charset="0"/>
              </a:rPr>
              <a:t>), SMB (file transfer).</a:t>
            </a:r>
            <a:endParaRPr lang="tr-TR" dirty="0"/>
          </a:p>
        </p:txBody>
      </p:sp>
      <p:sp>
        <p:nvSpPr>
          <p:cNvPr id="13" name="TextBox 12">
            <a:extLst>
              <a:ext uri="{FF2B5EF4-FFF2-40B4-BE49-F238E27FC236}">
                <a16:creationId xmlns:a16="http://schemas.microsoft.com/office/drawing/2014/main" id="{A0721D04-C76E-E749-8917-AF2F3C746D67}"/>
              </a:ext>
            </a:extLst>
          </p:cNvPr>
          <p:cNvSpPr txBox="1"/>
          <p:nvPr/>
        </p:nvSpPr>
        <p:spPr>
          <a:xfrm>
            <a:off x="6810233" y="4480850"/>
            <a:ext cx="4906506" cy="923330"/>
          </a:xfrm>
          <a:prstGeom prst="rect">
            <a:avLst/>
          </a:prstGeom>
          <a:noFill/>
        </p:spPr>
        <p:txBody>
          <a:bodyPr wrap="square" rtlCol="0">
            <a:spAutoFit/>
          </a:bodyPr>
          <a:lstStyle/>
          <a:p>
            <a:r>
              <a:rPr lang="tr-TR" dirty="0" err="1"/>
              <a:t>The</a:t>
            </a:r>
            <a:r>
              <a:rPr lang="tr-TR" dirty="0"/>
              <a:t> </a:t>
            </a:r>
            <a:r>
              <a:rPr lang="tr-TR" b="1" dirty="0"/>
              <a:t>transport</a:t>
            </a:r>
            <a:r>
              <a:rPr lang="tr-TR" dirty="0"/>
              <a:t> </a:t>
            </a:r>
            <a:r>
              <a:rPr lang="tr-TR" dirty="0" err="1"/>
              <a:t>layer</a:t>
            </a:r>
            <a:r>
              <a:rPr lang="tr-TR" dirty="0"/>
              <a:t> </a:t>
            </a:r>
            <a:r>
              <a:rPr lang="tr-TR" dirty="0">
                <a:solidFill>
                  <a:srgbClr val="222222"/>
                </a:solidFill>
                <a:latin typeface="Verdana" panose="020B0604030504040204" pitchFamily="34" charset="0"/>
              </a:rPr>
              <a:t>(layer-4) </a:t>
            </a:r>
            <a:r>
              <a:rPr lang="tr-TR" dirty="0"/>
              <a:t>in </a:t>
            </a:r>
            <a:r>
              <a:rPr lang="tr-TR" dirty="0" err="1"/>
              <a:t>the</a:t>
            </a:r>
            <a:r>
              <a:rPr lang="tr-TR" dirty="0"/>
              <a:t> OSI model </a:t>
            </a:r>
            <a:r>
              <a:rPr lang="tr-TR" dirty="0" err="1"/>
              <a:t>takes</a:t>
            </a:r>
            <a:r>
              <a:rPr lang="tr-TR" dirty="0"/>
              <a:t> </a:t>
            </a:r>
            <a:r>
              <a:rPr lang="tr-TR" dirty="0" err="1"/>
              <a:t>care</a:t>
            </a:r>
            <a:r>
              <a:rPr lang="tr-TR" dirty="0"/>
              <a:t> of data transfer </a:t>
            </a:r>
            <a:r>
              <a:rPr lang="tr-TR" dirty="0" err="1"/>
              <a:t>between</a:t>
            </a:r>
            <a:r>
              <a:rPr lang="tr-TR" dirty="0"/>
              <a:t> </a:t>
            </a:r>
            <a:r>
              <a:rPr lang="tr-TR" dirty="0" err="1"/>
              <a:t>different</a:t>
            </a:r>
            <a:r>
              <a:rPr lang="tr-TR" dirty="0"/>
              <a:t> </a:t>
            </a:r>
            <a:r>
              <a:rPr lang="tr-TR" dirty="0" err="1"/>
              <a:t>networks</a:t>
            </a:r>
            <a:r>
              <a:rPr lang="tr-TR" dirty="0"/>
              <a:t>. </a:t>
            </a:r>
          </a:p>
        </p:txBody>
      </p:sp>
      <p:pic>
        <p:nvPicPr>
          <p:cNvPr id="15" name="Picture 14">
            <a:extLst>
              <a:ext uri="{FF2B5EF4-FFF2-40B4-BE49-F238E27FC236}">
                <a16:creationId xmlns:a16="http://schemas.microsoft.com/office/drawing/2014/main" id="{4B0AE9A2-1790-734A-A357-004F4993CE67}"/>
              </a:ext>
            </a:extLst>
          </p:cNvPr>
          <p:cNvPicPr>
            <a:picLocks noChangeAspect="1"/>
          </p:cNvPicPr>
          <p:nvPr/>
        </p:nvPicPr>
        <p:blipFill rotWithShape="1">
          <a:blip r:embed="rId3"/>
          <a:srcRect r="64153"/>
          <a:stretch/>
        </p:blipFill>
        <p:spPr>
          <a:xfrm>
            <a:off x="8824604" y="324243"/>
            <a:ext cx="2107253" cy="3349442"/>
          </a:xfrm>
          <a:prstGeom prst="rect">
            <a:avLst/>
          </a:prstGeom>
        </p:spPr>
      </p:pic>
      <p:sp>
        <p:nvSpPr>
          <p:cNvPr id="16" name="Rectangle 15">
            <a:extLst>
              <a:ext uri="{FF2B5EF4-FFF2-40B4-BE49-F238E27FC236}">
                <a16:creationId xmlns:a16="http://schemas.microsoft.com/office/drawing/2014/main" id="{CD0EA221-B4C8-1549-A764-3A72469783DD}"/>
              </a:ext>
            </a:extLst>
          </p:cNvPr>
          <p:cNvSpPr/>
          <p:nvPr/>
        </p:nvSpPr>
        <p:spPr>
          <a:xfrm>
            <a:off x="147714" y="2912885"/>
            <a:ext cx="7009451" cy="1200329"/>
          </a:xfrm>
          <a:prstGeom prst="rect">
            <a:avLst/>
          </a:prstGeom>
        </p:spPr>
        <p:txBody>
          <a:bodyPr wrap="square">
            <a:spAutoFit/>
          </a:bodyPr>
          <a:lstStyle/>
          <a:p>
            <a:pPr algn="just"/>
            <a:r>
              <a:rPr lang="tr-TR" b="1" dirty="0">
                <a:solidFill>
                  <a:srgbClr val="222222"/>
                </a:solidFill>
                <a:latin typeface="arial" panose="020B0604020202020204" pitchFamily="34" charset="0"/>
              </a:rPr>
              <a:t>OSI</a:t>
            </a:r>
            <a:r>
              <a:rPr lang="tr-TR" dirty="0">
                <a:solidFill>
                  <a:srgbClr val="222222"/>
                </a:solidFill>
                <a:latin typeface="arial" panose="020B0604020202020204" pitchFamily="34" charset="0"/>
              </a:rPr>
              <a:t> (</a:t>
            </a:r>
            <a:r>
              <a:rPr lang="tr-TR" dirty="0" err="1">
                <a:solidFill>
                  <a:srgbClr val="222222"/>
                </a:solidFill>
                <a:latin typeface="arial" panose="020B0604020202020204" pitchFamily="34" charset="0"/>
              </a:rPr>
              <a:t>pronounced</a:t>
            </a:r>
            <a:r>
              <a:rPr lang="tr-TR" dirty="0">
                <a:solidFill>
                  <a:srgbClr val="222222"/>
                </a:solidFill>
                <a:latin typeface="arial" panose="020B0604020202020204" pitchFamily="34" charset="0"/>
              </a:rPr>
              <a:t> as </a:t>
            </a:r>
            <a:r>
              <a:rPr lang="tr-TR" dirty="0" err="1">
                <a:solidFill>
                  <a:srgbClr val="222222"/>
                </a:solidFill>
                <a:latin typeface="arial" panose="020B0604020202020204" pitchFamily="34" charset="0"/>
              </a:rPr>
              <a:t>separate</a:t>
            </a:r>
            <a:r>
              <a:rPr lang="tr-TR" dirty="0">
                <a:solidFill>
                  <a:srgbClr val="222222"/>
                </a:solidFill>
                <a:latin typeface="arial" panose="020B0604020202020204" pitchFamily="34" charset="0"/>
              </a:rPr>
              <a:t> </a:t>
            </a:r>
            <a:r>
              <a:rPr lang="tr-TR" dirty="0" err="1">
                <a:solidFill>
                  <a:srgbClr val="222222"/>
                </a:solidFill>
                <a:latin typeface="arial" panose="020B0604020202020204" pitchFamily="34" charset="0"/>
              </a:rPr>
              <a:t>letters</a:t>
            </a:r>
            <a:r>
              <a:rPr lang="tr-TR" dirty="0">
                <a:solidFill>
                  <a:srgbClr val="222222"/>
                </a:solidFill>
                <a:latin typeface="arial" panose="020B0604020202020204" pitchFamily="34" charset="0"/>
              </a:rPr>
              <a:t>) is </a:t>
            </a:r>
            <a:r>
              <a:rPr lang="tr-TR" dirty="0" err="1">
                <a:solidFill>
                  <a:srgbClr val="222222"/>
                </a:solidFill>
                <a:latin typeface="arial" panose="020B0604020202020204" pitchFamily="34" charset="0"/>
              </a:rPr>
              <a:t>short</a:t>
            </a:r>
            <a:r>
              <a:rPr lang="tr-TR" dirty="0">
                <a:solidFill>
                  <a:srgbClr val="222222"/>
                </a:solidFill>
                <a:latin typeface="arial" panose="020B0604020202020204" pitchFamily="34" charset="0"/>
              </a:rPr>
              <a:t> </a:t>
            </a:r>
            <a:r>
              <a:rPr lang="tr-TR" dirty="0" err="1">
                <a:solidFill>
                  <a:srgbClr val="222222"/>
                </a:solidFill>
                <a:latin typeface="arial" panose="020B0604020202020204" pitchFamily="34" charset="0"/>
              </a:rPr>
              <a:t>for</a:t>
            </a:r>
            <a:r>
              <a:rPr lang="tr-TR" dirty="0">
                <a:solidFill>
                  <a:srgbClr val="222222"/>
                </a:solidFill>
                <a:latin typeface="arial" panose="020B0604020202020204" pitchFamily="34" charset="0"/>
              </a:rPr>
              <a:t> Open </a:t>
            </a:r>
            <a:r>
              <a:rPr lang="tr-TR" dirty="0" err="1">
                <a:solidFill>
                  <a:srgbClr val="222222"/>
                </a:solidFill>
                <a:latin typeface="arial" panose="020B0604020202020204" pitchFamily="34" charset="0"/>
              </a:rPr>
              <a:t>System</a:t>
            </a:r>
            <a:r>
              <a:rPr lang="tr-TR" dirty="0">
                <a:solidFill>
                  <a:srgbClr val="222222"/>
                </a:solidFill>
                <a:latin typeface="arial" panose="020B0604020202020204" pitchFamily="34" charset="0"/>
              </a:rPr>
              <a:t> </a:t>
            </a:r>
            <a:r>
              <a:rPr lang="tr-TR" dirty="0" err="1">
                <a:solidFill>
                  <a:srgbClr val="222222"/>
                </a:solidFill>
                <a:latin typeface="arial" panose="020B0604020202020204" pitchFamily="34" charset="0"/>
              </a:rPr>
              <a:t>Interconnection</a:t>
            </a:r>
            <a:r>
              <a:rPr lang="tr-TR" dirty="0">
                <a:solidFill>
                  <a:srgbClr val="222222"/>
                </a:solidFill>
                <a:latin typeface="arial" panose="020B0604020202020204" pitchFamily="34" charset="0"/>
              </a:rPr>
              <a:t>. </a:t>
            </a:r>
            <a:r>
              <a:rPr lang="tr-TR" b="1" dirty="0">
                <a:solidFill>
                  <a:srgbClr val="222222"/>
                </a:solidFill>
                <a:latin typeface="arial" panose="020B0604020202020204" pitchFamily="34" charset="0"/>
              </a:rPr>
              <a:t>OSI</a:t>
            </a:r>
            <a:r>
              <a:rPr lang="tr-TR" dirty="0">
                <a:solidFill>
                  <a:srgbClr val="222222"/>
                </a:solidFill>
                <a:latin typeface="arial" panose="020B0604020202020204" pitchFamily="34" charset="0"/>
              </a:rPr>
              <a:t> is an ISO </a:t>
            </a:r>
            <a:r>
              <a:rPr lang="tr-TR" dirty="0" err="1">
                <a:solidFill>
                  <a:srgbClr val="222222"/>
                </a:solidFill>
                <a:latin typeface="arial" panose="020B0604020202020204" pitchFamily="34" charset="0"/>
              </a:rPr>
              <a:t>standard</a:t>
            </a:r>
            <a:r>
              <a:rPr lang="tr-TR" dirty="0">
                <a:solidFill>
                  <a:srgbClr val="222222"/>
                </a:solidFill>
                <a:latin typeface="arial" panose="020B0604020202020204" pitchFamily="34" charset="0"/>
              </a:rPr>
              <a:t> </a:t>
            </a:r>
            <a:r>
              <a:rPr lang="tr-TR" dirty="0" err="1">
                <a:solidFill>
                  <a:srgbClr val="222222"/>
                </a:solidFill>
                <a:latin typeface="arial" panose="020B0604020202020204" pitchFamily="34" charset="0"/>
              </a:rPr>
              <a:t>for</a:t>
            </a:r>
            <a:r>
              <a:rPr lang="tr-TR" dirty="0">
                <a:solidFill>
                  <a:srgbClr val="222222"/>
                </a:solidFill>
                <a:latin typeface="arial" panose="020B0604020202020204" pitchFamily="34" charset="0"/>
              </a:rPr>
              <a:t> </a:t>
            </a:r>
            <a:r>
              <a:rPr lang="tr-TR" dirty="0" err="1">
                <a:solidFill>
                  <a:srgbClr val="222222"/>
                </a:solidFill>
                <a:latin typeface="arial" panose="020B0604020202020204" pitchFamily="34" charset="0"/>
              </a:rPr>
              <a:t>worldwide</a:t>
            </a:r>
            <a:r>
              <a:rPr lang="tr-TR" dirty="0">
                <a:solidFill>
                  <a:srgbClr val="222222"/>
                </a:solidFill>
                <a:latin typeface="arial" panose="020B0604020202020204" pitchFamily="34" charset="0"/>
              </a:rPr>
              <a:t> </a:t>
            </a:r>
            <a:r>
              <a:rPr lang="tr-TR" dirty="0" err="1">
                <a:solidFill>
                  <a:srgbClr val="222222"/>
                </a:solidFill>
                <a:latin typeface="arial" panose="020B0604020202020204" pitchFamily="34" charset="0"/>
              </a:rPr>
              <a:t>communications</a:t>
            </a:r>
            <a:r>
              <a:rPr lang="tr-TR" dirty="0">
                <a:solidFill>
                  <a:srgbClr val="222222"/>
                </a:solidFill>
                <a:latin typeface="arial" panose="020B0604020202020204" pitchFamily="34" charset="0"/>
              </a:rPr>
              <a:t> </a:t>
            </a:r>
            <a:r>
              <a:rPr lang="tr-TR" dirty="0" err="1">
                <a:solidFill>
                  <a:srgbClr val="222222"/>
                </a:solidFill>
                <a:latin typeface="arial" panose="020B0604020202020204" pitchFamily="34" charset="0"/>
              </a:rPr>
              <a:t>that</a:t>
            </a:r>
            <a:r>
              <a:rPr lang="tr-TR" dirty="0">
                <a:solidFill>
                  <a:srgbClr val="222222"/>
                </a:solidFill>
                <a:latin typeface="arial" panose="020B0604020202020204" pitchFamily="34" charset="0"/>
              </a:rPr>
              <a:t> </a:t>
            </a:r>
            <a:r>
              <a:rPr lang="tr-TR" dirty="0" err="1">
                <a:solidFill>
                  <a:srgbClr val="222222"/>
                </a:solidFill>
                <a:latin typeface="arial" panose="020B0604020202020204" pitchFamily="34" charset="0"/>
              </a:rPr>
              <a:t>defines</a:t>
            </a:r>
            <a:r>
              <a:rPr lang="tr-TR" dirty="0">
                <a:solidFill>
                  <a:srgbClr val="222222"/>
                </a:solidFill>
                <a:latin typeface="arial" panose="020B0604020202020204" pitchFamily="34" charset="0"/>
              </a:rPr>
              <a:t> a </a:t>
            </a:r>
            <a:r>
              <a:rPr lang="tr-TR" dirty="0" err="1">
                <a:solidFill>
                  <a:srgbClr val="222222"/>
                </a:solidFill>
                <a:latin typeface="arial" panose="020B0604020202020204" pitchFamily="34" charset="0"/>
              </a:rPr>
              <a:t>networking</a:t>
            </a:r>
            <a:r>
              <a:rPr lang="tr-TR" dirty="0">
                <a:solidFill>
                  <a:srgbClr val="222222"/>
                </a:solidFill>
                <a:latin typeface="arial" panose="020B0604020202020204" pitchFamily="34" charset="0"/>
              </a:rPr>
              <a:t> </a:t>
            </a:r>
            <a:r>
              <a:rPr lang="tr-TR" dirty="0" err="1">
                <a:solidFill>
                  <a:srgbClr val="222222"/>
                </a:solidFill>
                <a:latin typeface="arial" panose="020B0604020202020204" pitchFamily="34" charset="0"/>
              </a:rPr>
              <a:t>framework</a:t>
            </a:r>
            <a:r>
              <a:rPr lang="tr-TR" dirty="0">
                <a:solidFill>
                  <a:srgbClr val="222222"/>
                </a:solidFill>
                <a:latin typeface="arial" panose="020B0604020202020204" pitchFamily="34" charset="0"/>
              </a:rPr>
              <a:t> </a:t>
            </a:r>
            <a:r>
              <a:rPr lang="tr-TR" dirty="0" err="1">
                <a:solidFill>
                  <a:srgbClr val="222222"/>
                </a:solidFill>
                <a:latin typeface="arial" panose="020B0604020202020204" pitchFamily="34" charset="0"/>
              </a:rPr>
              <a:t>for</a:t>
            </a:r>
            <a:r>
              <a:rPr lang="tr-TR" dirty="0">
                <a:solidFill>
                  <a:srgbClr val="222222"/>
                </a:solidFill>
                <a:latin typeface="arial" panose="020B0604020202020204" pitchFamily="34" charset="0"/>
              </a:rPr>
              <a:t> </a:t>
            </a:r>
            <a:r>
              <a:rPr lang="tr-TR" dirty="0" err="1">
                <a:solidFill>
                  <a:srgbClr val="222222"/>
                </a:solidFill>
                <a:latin typeface="arial" panose="020B0604020202020204" pitchFamily="34" charset="0"/>
              </a:rPr>
              <a:t>implementing</a:t>
            </a:r>
            <a:r>
              <a:rPr lang="tr-TR" dirty="0">
                <a:solidFill>
                  <a:srgbClr val="222222"/>
                </a:solidFill>
                <a:latin typeface="arial" panose="020B0604020202020204" pitchFamily="34" charset="0"/>
              </a:rPr>
              <a:t> </a:t>
            </a:r>
            <a:r>
              <a:rPr lang="tr-TR" dirty="0" err="1">
                <a:solidFill>
                  <a:srgbClr val="222222"/>
                </a:solidFill>
                <a:latin typeface="arial" panose="020B0604020202020204" pitchFamily="34" charset="0"/>
              </a:rPr>
              <a:t>protocols</a:t>
            </a:r>
            <a:r>
              <a:rPr lang="tr-TR" dirty="0">
                <a:solidFill>
                  <a:srgbClr val="222222"/>
                </a:solidFill>
                <a:latin typeface="arial" panose="020B0604020202020204" pitchFamily="34" charset="0"/>
              </a:rPr>
              <a:t> in seven </a:t>
            </a:r>
            <a:r>
              <a:rPr lang="tr-TR" dirty="0" err="1">
                <a:solidFill>
                  <a:srgbClr val="222222"/>
                </a:solidFill>
                <a:latin typeface="arial" panose="020B0604020202020204" pitchFamily="34" charset="0"/>
              </a:rPr>
              <a:t>layers</a:t>
            </a:r>
            <a:r>
              <a:rPr lang="tr-TR" dirty="0">
                <a:solidFill>
                  <a:srgbClr val="222222"/>
                </a:solidFill>
                <a:latin typeface="arial" panose="020B0604020202020204" pitchFamily="34" charset="0"/>
              </a:rPr>
              <a:t>.</a:t>
            </a:r>
            <a:endParaRPr lang="tr-TR" dirty="0"/>
          </a:p>
        </p:txBody>
      </p:sp>
    </p:spTree>
    <p:extLst>
      <p:ext uri="{BB962C8B-B14F-4D97-AF65-F5344CB8AC3E}">
        <p14:creationId xmlns:p14="http://schemas.microsoft.com/office/powerpoint/2010/main" val="396916086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10484</TotalTime>
  <Words>1037</Words>
  <Application>Microsoft Macintosh PowerPoint</Application>
  <PresentationFormat>Widescreen</PresentationFormat>
  <Paragraphs>177</Paragraphs>
  <Slides>13</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13</vt:i4>
      </vt:variant>
    </vt:vector>
  </HeadingPairs>
  <TitlesOfParts>
    <vt:vector size="22" baseType="lpstr">
      <vt:lpstr>Arial</vt:lpstr>
      <vt:lpstr>Arial</vt:lpstr>
      <vt:lpstr>Calibri</vt:lpstr>
      <vt:lpstr>Calibri Light</vt:lpstr>
      <vt:lpstr>Helvetica Neue</vt:lpstr>
      <vt:lpstr>inherit</vt:lpstr>
      <vt:lpstr>medium-content-serif-font</vt:lpstr>
      <vt:lpstr>Verdana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osvaldo@clarusway.com</dc:creator>
  <cp:lastModifiedBy>serkangumus06@yahoo.com</cp:lastModifiedBy>
  <cp:revision>92</cp:revision>
  <dcterms:created xsi:type="dcterms:W3CDTF">2020-05-11T18:07:22Z</dcterms:created>
  <dcterms:modified xsi:type="dcterms:W3CDTF">2020-05-24T23:00:13Z</dcterms:modified>
</cp:coreProperties>
</file>